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notesMasterIdLst>
    <p:notesMasterId r:id="rId85"/>
  </p:notesMasterIdLst>
  <p:sldIdLst>
    <p:sldId id="452" r:id="rId3"/>
    <p:sldId id="257" r:id="rId4"/>
    <p:sldId id="258" r:id="rId5"/>
    <p:sldId id="453" r:id="rId6"/>
    <p:sldId id="260" r:id="rId7"/>
    <p:sldId id="261" r:id="rId8"/>
    <p:sldId id="262" r:id="rId9"/>
    <p:sldId id="263" r:id="rId10"/>
    <p:sldId id="264" r:id="rId11"/>
    <p:sldId id="265" r:id="rId12"/>
    <p:sldId id="454" r:id="rId13"/>
    <p:sldId id="267" r:id="rId14"/>
    <p:sldId id="476" r:id="rId15"/>
    <p:sldId id="475" r:id="rId16"/>
    <p:sldId id="269" r:id="rId17"/>
    <p:sldId id="501" r:id="rId18"/>
    <p:sldId id="509" r:id="rId19"/>
    <p:sldId id="510" r:id="rId20"/>
    <p:sldId id="538" r:id="rId21"/>
    <p:sldId id="511" r:id="rId22"/>
    <p:sldId id="512" r:id="rId23"/>
    <p:sldId id="540" r:id="rId24"/>
    <p:sldId id="539" r:id="rId25"/>
    <p:sldId id="513" r:id="rId26"/>
    <p:sldId id="514" r:id="rId27"/>
    <p:sldId id="515" r:id="rId28"/>
    <p:sldId id="520" r:id="rId29"/>
    <p:sldId id="541" r:id="rId30"/>
    <p:sldId id="542" r:id="rId31"/>
    <p:sldId id="543" r:id="rId32"/>
    <p:sldId id="544" r:id="rId33"/>
    <p:sldId id="545" r:id="rId34"/>
    <p:sldId id="546" r:id="rId35"/>
    <p:sldId id="547" r:id="rId36"/>
    <p:sldId id="548" r:id="rId37"/>
    <p:sldId id="549" r:id="rId38"/>
    <p:sldId id="550" r:id="rId39"/>
    <p:sldId id="551" r:id="rId40"/>
    <p:sldId id="552" r:id="rId41"/>
    <p:sldId id="553" r:id="rId42"/>
    <p:sldId id="554" r:id="rId43"/>
    <p:sldId id="555" r:id="rId44"/>
    <p:sldId id="556" r:id="rId45"/>
    <p:sldId id="557" r:id="rId46"/>
    <p:sldId id="270" r:id="rId47"/>
    <p:sldId id="558" r:id="rId48"/>
    <p:sldId id="559" r:id="rId49"/>
    <p:sldId id="560" r:id="rId50"/>
    <p:sldId id="561" r:id="rId51"/>
    <p:sldId id="588" r:id="rId52"/>
    <p:sldId id="589" r:id="rId53"/>
    <p:sldId id="590" r:id="rId54"/>
    <p:sldId id="591" r:id="rId55"/>
    <p:sldId id="563" r:id="rId56"/>
    <p:sldId id="564" r:id="rId57"/>
    <p:sldId id="565" r:id="rId58"/>
    <p:sldId id="566" r:id="rId59"/>
    <p:sldId id="592" r:id="rId60"/>
    <p:sldId id="593" r:id="rId61"/>
    <p:sldId id="594" r:id="rId62"/>
    <p:sldId id="595" r:id="rId63"/>
    <p:sldId id="567" r:id="rId64"/>
    <p:sldId id="568" r:id="rId65"/>
    <p:sldId id="569" r:id="rId66"/>
    <p:sldId id="570" r:id="rId67"/>
    <p:sldId id="571" r:id="rId68"/>
    <p:sldId id="572" r:id="rId69"/>
    <p:sldId id="597" r:id="rId70"/>
    <p:sldId id="598" r:id="rId71"/>
    <p:sldId id="599" r:id="rId72"/>
    <p:sldId id="600" r:id="rId73"/>
    <p:sldId id="601" r:id="rId74"/>
    <p:sldId id="602" r:id="rId75"/>
    <p:sldId id="281" r:id="rId76"/>
    <p:sldId id="582" r:id="rId77"/>
    <p:sldId id="583" r:id="rId78"/>
    <p:sldId id="584" r:id="rId79"/>
    <p:sldId id="585" r:id="rId80"/>
    <p:sldId id="586" r:id="rId81"/>
    <p:sldId id="587" r:id="rId82"/>
    <p:sldId id="304" r:id="rId83"/>
    <p:sldId id="325" r:id="rId84"/>
  </p:sldIdLst>
  <p:sldSz cx="12192000" cy="6858000"/>
  <p:notesSz cx="7559675" cy="10691813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77" d="100"/>
          <a:sy n="77" d="100"/>
        </p:scale>
        <p:origin x="630" y="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tableStyles" Target="tableStyles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viewProps" Target="viewProps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49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281488" y="0"/>
            <a:ext cx="3276600" cy="5349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20F265-7777-4D60-9437-BBD191420206}" type="datetimeFigureOut">
              <a:rPr lang="ko-KR" altLang="en-US" smtClean="0"/>
              <a:t>2020-02-25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15900" y="801688"/>
            <a:ext cx="7127875" cy="40100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55650" y="5078413"/>
            <a:ext cx="6048375" cy="48117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0155238"/>
            <a:ext cx="3276600" cy="534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281488" y="10155238"/>
            <a:ext cx="3276600" cy="534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5B60AD-DC1F-443E-ADE9-9148CE1181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55222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72271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971101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886683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403742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176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5546849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492788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359142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7110871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845101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6592922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722716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5477275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9934155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26537639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15917584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4074811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59736268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84915278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30045781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9152406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538616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722716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07446177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16410133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7221840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4581260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0812928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03178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72271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8618906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767333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7267403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2544527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020295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806EDB3-AE2D-48EC-95AA-65CAE85E2C33}" type="datetimeFigureOut">
              <a:rPr lang="ko-KR" altLang="en-US" smtClean="0"/>
              <a:t>2020-02-25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2FDB46B-B471-4EBC-9E5A-C2E3A4B953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501530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1523880" y="1122480"/>
            <a:ext cx="9143280" cy="11064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72C3D53-FEDF-49EC-8F65-FFFC138B637E}" type="datetimeFigureOut">
              <a:rPr lang="ko-KR" altLang="en-US" smtClean="0"/>
              <a:t>2020-02-25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958012F-AD90-4D38-8487-7304595DC7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97906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1523880" y="1122480"/>
            <a:ext cx="9143280" cy="11064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1800" b="0" strike="noStrike" spc="-1">
                <a:latin typeface="Noto Sans CJK JP"/>
              </a:rPr>
              <a:t>제목 텍스트의 서식을 편집하려면 클릭하십시오.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Noto Sans CJK JP"/>
              </a:rPr>
              <a:t>개요 텍스트의 서식을 편집하려면 클릭하십시오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Noto Sans CJK JP"/>
              </a:rPr>
              <a:t>2번째 개요 수준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Noto Sans CJK JP"/>
              </a:rPr>
              <a:t>3번째 개요 수준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Noto Sans CJK JP"/>
              </a:rPr>
              <a:t>4번째 개요 수준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Noto Sans CJK JP"/>
              </a:rPr>
              <a:t>5번째 개요 수준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Noto Sans CJK JP"/>
              </a:rPr>
              <a:t>6번째 개요 수준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Noto Sans CJK JP"/>
              </a:rPr>
              <a:t>7번째 개요 수준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74" r:id="rId1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latin typeface="Noto Sans CJK JP"/>
              </a:rPr>
              <a:t>제목 텍스트의 서식을 편집하려면 클릭하십시오.</a:t>
            </a: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Noto Sans CJK JP"/>
              </a:rPr>
              <a:t>개요 텍스트의 서식을 편집하려면 클릭하십시오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Noto Sans CJK JP"/>
              </a:rPr>
              <a:t>2번째 개요 수준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Noto Sans CJK JP"/>
              </a:rPr>
              <a:t>3번째 개요 수준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Noto Sans CJK JP"/>
              </a:rPr>
              <a:t>4번째 개요 수준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Noto Sans CJK JP"/>
              </a:rPr>
              <a:t>5번째 개요 수준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Noto Sans CJK JP"/>
              </a:rPr>
              <a:t>6번째 개요 수준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Noto Sans CJK JP"/>
              </a:rPr>
              <a:t>7번째 개요 수준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5" r:id="rId1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4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5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5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6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6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65.gi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7.png"/><Relationship Id="rId7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.png"/><Relationship Id="rId4" Type="http://schemas.openxmlformats.org/officeDocument/2006/relationships/image" Target="../media/image8.png"/><Relationship Id="rId9" Type="http://schemas.openxmlformats.org/officeDocument/2006/relationships/image" Target="../media/image1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67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g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gi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0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05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0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17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16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6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24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6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6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16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6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16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38.png"/><Relationship Id="rId5" Type="http://schemas.openxmlformats.org/officeDocument/2006/relationships/image" Target="../media/image137.png"/><Relationship Id="rId4" Type="http://schemas.openxmlformats.org/officeDocument/2006/relationships/image" Target="../media/image136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7" Type="http://schemas.openxmlformats.org/officeDocument/2006/relationships/image" Target="../media/image144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43.png"/><Relationship Id="rId5" Type="http://schemas.openxmlformats.org/officeDocument/2006/relationships/image" Target="../media/image142.png"/><Relationship Id="rId4" Type="http://schemas.openxmlformats.org/officeDocument/2006/relationships/image" Target="../media/image141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48.png"/><Relationship Id="rId4" Type="http://schemas.openxmlformats.org/officeDocument/2006/relationships/image" Target="../media/image147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51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5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58.png"/><Relationship Id="rId4" Type="http://schemas.openxmlformats.org/officeDocument/2006/relationships/image" Target="../media/image157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hyperlink" Target="https://ezenteam2.github.io/EzenCrowdFunding/gr2_ysh/user/index02.html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6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5836023" y="584480"/>
            <a:ext cx="4831976" cy="2387600"/>
          </a:xfrm>
        </p:spPr>
        <p:txBody>
          <a:bodyPr/>
          <a:lstStyle/>
          <a:p>
            <a:r>
              <a:rPr lang="en-US" altLang="ko-KR" dirty="0" smtClean="0"/>
              <a:t>CROWD FUNDING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9236577" y="3826120"/>
            <a:ext cx="1207477" cy="2618642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2</a:t>
            </a:r>
            <a:r>
              <a:rPr lang="ko-KR" altLang="en-US" dirty="0" smtClean="0"/>
              <a:t>조</a:t>
            </a:r>
            <a:endParaRPr lang="en-US" altLang="ko-KR" dirty="0" smtClean="0"/>
          </a:p>
          <a:p>
            <a:r>
              <a:rPr lang="ko-KR" altLang="en-US" dirty="0" err="1"/>
              <a:t>권기범</a:t>
            </a:r>
            <a:endParaRPr lang="ko-KR" altLang="en-US" dirty="0"/>
          </a:p>
          <a:p>
            <a:r>
              <a:rPr lang="ko-KR" altLang="en-US" dirty="0" err="1" smtClean="0"/>
              <a:t>김용승</a:t>
            </a:r>
            <a:endParaRPr lang="en-US" altLang="ko-KR" dirty="0" smtClean="0"/>
          </a:p>
          <a:p>
            <a:r>
              <a:rPr lang="ko-KR" altLang="en-US" dirty="0" smtClean="0"/>
              <a:t>김현태</a:t>
            </a:r>
            <a:endParaRPr lang="en-US" altLang="ko-KR" dirty="0" smtClean="0"/>
          </a:p>
          <a:p>
            <a:r>
              <a:rPr lang="ko-KR" altLang="en-US" dirty="0" err="1" smtClean="0"/>
              <a:t>유서희</a:t>
            </a:r>
            <a:endParaRPr lang="en-US" altLang="ko-KR" dirty="0" smtClean="0"/>
          </a:p>
          <a:p>
            <a:r>
              <a:rPr lang="ko-KR" altLang="en-US" dirty="0" err="1" smtClean="0"/>
              <a:t>이형준</a:t>
            </a:r>
            <a:endParaRPr lang="en-US" altLang="ko-KR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925" y="996462"/>
            <a:ext cx="4762500" cy="47625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996354" y="3112477"/>
            <a:ext cx="5037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SNS</a:t>
            </a:r>
            <a:r>
              <a:rPr lang="ko-KR" altLang="en-US" dirty="0" smtClean="0"/>
              <a:t>를 통한 다수로부터 소규모 후원</a:t>
            </a:r>
            <a:r>
              <a:rPr lang="en-US" altLang="ko-KR" dirty="0" smtClean="0"/>
              <a:t>, </a:t>
            </a:r>
            <a:r>
              <a:rPr lang="ko-KR" altLang="en-US" dirty="0" smtClean="0"/>
              <a:t>투자 모음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55967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그림 3"/>
          <p:cNvPicPr/>
          <p:nvPr/>
        </p:nvPicPr>
        <p:blipFill>
          <a:blip r:embed="rId2"/>
          <a:stretch/>
        </p:blipFill>
        <p:spPr>
          <a:xfrm>
            <a:off x="2160" y="0"/>
            <a:ext cx="12186720" cy="6857280"/>
          </a:xfrm>
          <a:prstGeom prst="rect">
            <a:avLst/>
          </a:prstGeom>
          <a:ln>
            <a:noFill/>
          </a:ln>
        </p:spPr>
      </p:pic>
      <p:sp>
        <p:nvSpPr>
          <p:cNvPr id="177" name="CustomShape 1"/>
          <p:cNvSpPr/>
          <p:nvPr/>
        </p:nvSpPr>
        <p:spPr>
          <a:xfrm>
            <a:off x="838080" y="162000"/>
            <a:ext cx="10514880" cy="886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맑은 고딕"/>
              </a:rPr>
              <a:t>3. 요구 사항 분석</a:t>
            </a:r>
            <a:endParaRPr lang="en-US" sz="4400" b="0" strike="noStrike" spc="-1">
              <a:latin typeface="Noto Sans CJK JP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66" y="1244359"/>
            <a:ext cx="11969707" cy="4368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48" y="0"/>
            <a:ext cx="12187410" cy="6858000"/>
          </a:xfrm>
          <a:prstGeom prst="rect">
            <a:avLst/>
          </a:prstGeom>
        </p:spPr>
      </p:pic>
      <p:grpSp>
        <p:nvGrpSpPr>
          <p:cNvPr id="78" name="그룹 77"/>
          <p:cNvGrpSpPr/>
          <p:nvPr/>
        </p:nvGrpSpPr>
        <p:grpSpPr>
          <a:xfrm>
            <a:off x="739728" y="1293495"/>
            <a:ext cx="11449977" cy="5374005"/>
            <a:chOff x="739728" y="1293495"/>
            <a:chExt cx="11449977" cy="5374005"/>
          </a:xfrm>
        </p:grpSpPr>
        <p:cxnSp>
          <p:nvCxnSpPr>
            <p:cNvPr id="68" name="직선 화살표 연결선 67"/>
            <p:cNvCxnSpPr>
              <a:stCxn id="48" idx="3"/>
              <a:endCxn id="66" idx="1"/>
            </p:cNvCxnSpPr>
            <p:nvPr/>
          </p:nvCxnSpPr>
          <p:spPr>
            <a:xfrm>
              <a:off x="937091" y="1729698"/>
              <a:ext cx="1165482" cy="513348"/>
            </a:xfrm>
            <a:prstGeom prst="straightConnector1">
              <a:avLst/>
            </a:prstGeom>
            <a:ln w="19050">
              <a:solidFill>
                <a:schemeClr val="accent2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" name="그룹 16"/>
            <p:cNvGrpSpPr/>
            <p:nvPr/>
          </p:nvGrpSpPr>
          <p:grpSpPr>
            <a:xfrm>
              <a:off x="739728" y="1293495"/>
              <a:ext cx="11449977" cy="5374005"/>
              <a:chOff x="739728" y="1293495"/>
              <a:chExt cx="11449977" cy="5374005"/>
            </a:xfrm>
          </p:grpSpPr>
          <p:pic>
            <p:nvPicPr>
              <p:cNvPr id="25" name="Google Shape;60;p13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11167713" y="2468731"/>
                <a:ext cx="708000" cy="119688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6" name="Google Shape;63;p13"/>
              <p:cNvSpPr/>
              <p:nvPr/>
            </p:nvSpPr>
            <p:spPr>
              <a:xfrm>
                <a:off x="2102573" y="5319995"/>
                <a:ext cx="2583200" cy="390170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97" tIns="121897" rIns="121897" bIns="121897" anchor="ctr" anchorCtr="0">
                <a:noAutofit/>
              </a:bodyPr>
              <a:lstStyle/>
              <a:p>
                <a:pPr algn="ctr"/>
                <a:r>
                  <a:rPr lang="ko" altLang="en-US" sz="1300" dirty="0" smtClean="0"/>
                  <a:t>로그인 </a:t>
                </a:r>
                <a:r>
                  <a:rPr lang="en-US" altLang="ko" sz="1300" dirty="0" smtClean="0"/>
                  <a:t>/ </a:t>
                </a:r>
                <a:r>
                  <a:rPr lang="ko" altLang="en-US" sz="1300" dirty="0" smtClean="0"/>
                  <a:t>회원가입</a:t>
                </a:r>
                <a:endParaRPr sz="1300" dirty="0"/>
              </a:p>
            </p:txBody>
          </p:sp>
          <p:sp>
            <p:nvSpPr>
              <p:cNvPr id="28" name="Google Shape;65;p13"/>
              <p:cNvSpPr/>
              <p:nvPr/>
            </p:nvSpPr>
            <p:spPr>
              <a:xfrm>
                <a:off x="2102573" y="2986692"/>
                <a:ext cx="2583200" cy="390170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97" tIns="121897" rIns="121897" bIns="121897" anchor="ctr" anchorCtr="0">
                <a:noAutofit/>
              </a:bodyPr>
              <a:lstStyle/>
              <a:p>
                <a:pPr algn="ctr"/>
                <a:r>
                  <a:rPr lang="ko-KR" altLang="en-US" sz="1300" dirty="0"/>
                  <a:t>관심 프로젝트 등록</a:t>
                </a:r>
                <a:endParaRPr sz="1300" dirty="0"/>
              </a:p>
            </p:txBody>
          </p:sp>
          <p:sp>
            <p:nvSpPr>
              <p:cNvPr id="32" name="Google Shape;69;p13"/>
              <p:cNvSpPr/>
              <p:nvPr/>
            </p:nvSpPr>
            <p:spPr>
              <a:xfrm>
                <a:off x="2102573" y="3920013"/>
                <a:ext cx="2583200" cy="390170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97" tIns="121897" rIns="121897" bIns="121897" anchor="ctr" anchorCtr="0">
                <a:noAutofit/>
              </a:bodyPr>
              <a:lstStyle/>
              <a:p>
                <a:pPr algn="ctr"/>
                <a:r>
                  <a:rPr lang="ko-KR" altLang="en-US" sz="1300" dirty="0" smtClean="0">
                    <a:solidFill>
                      <a:schemeClr val="dk1"/>
                    </a:solidFill>
                  </a:rPr>
                  <a:t>프로젝트 신고</a:t>
                </a:r>
                <a:endParaRPr sz="1300" dirty="0">
                  <a:solidFill>
                    <a:schemeClr val="dk1"/>
                  </a:solidFill>
                </a:endParaRPr>
              </a:p>
            </p:txBody>
          </p:sp>
          <p:sp>
            <p:nvSpPr>
              <p:cNvPr id="33" name="Google Shape;70;p13"/>
              <p:cNvSpPr/>
              <p:nvPr/>
            </p:nvSpPr>
            <p:spPr>
              <a:xfrm>
                <a:off x="2102573" y="4853335"/>
                <a:ext cx="2583200" cy="390170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97" tIns="121897" rIns="121897" bIns="121897" anchor="ctr" anchorCtr="0">
                <a:noAutofit/>
              </a:bodyPr>
              <a:lstStyle/>
              <a:p>
                <a:pPr algn="ctr"/>
                <a:r>
                  <a:rPr lang="ko-KR" altLang="en-US" sz="1300" dirty="0" smtClean="0"/>
                  <a:t>예치금 결제</a:t>
                </a:r>
                <a:endParaRPr sz="1300" dirty="0"/>
              </a:p>
            </p:txBody>
          </p:sp>
          <p:sp>
            <p:nvSpPr>
              <p:cNvPr id="34" name="Google Shape;71;p13"/>
              <p:cNvSpPr txBox="1"/>
              <p:nvPr/>
            </p:nvSpPr>
            <p:spPr>
              <a:xfrm>
                <a:off x="10853705" y="3606014"/>
                <a:ext cx="1336000" cy="27589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897" tIns="121897" rIns="121897" bIns="121897" anchor="t" anchorCtr="0">
                <a:noAutofit/>
              </a:bodyPr>
              <a:lstStyle/>
              <a:p>
                <a:pPr algn="ctr"/>
                <a:r>
                  <a:rPr lang="ko" altLang="en-US" sz="1300" b="1"/>
                  <a:t>관리자</a:t>
                </a:r>
                <a:endParaRPr sz="1300" b="1"/>
              </a:p>
            </p:txBody>
          </p:sp>
          <p:sp>
            <p:nvSpPr>
              <p:cNvPr id="35" name="Google Shape;73;p13"/>
              <p:cNvSpPr/>
              <p:nvPr/>
            </p:nvSpPr>
            <p:spPr>
              <a:xfrm>
                <a:off x="2102573" y="5786659"/>
                <a:ext cx="2583200" cy="390170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97" tIns="121897" rIns="121897" bIns="121897" anchor="ctr" anchorCtr="0">
                <a:noAutofit/>
              </a:bodyPr>
              <a:lstStyle/>
              <a:p>
                <a:pPr algn="ctr"/>
                <a:r>
                  <a:rPr lang="ko" altLang="en-US" sz="1300" dirty="0" smtClean="0"/>
                  <a:t>개인정보관리</a:t>
                </a:r>
                <a:endParaRPr sz="1300" dirty="0"/>
              </a:p>
            </p:txBody>
          </p:sp>
          <p:sp>
            <p:nvSpPr>
              <p:cNvPr id="36" name="Google Shape;74;p13"/>
              <p:cNvSpPr/>
              <p:nvPr/>
            </p:nvSpPr>
            <p:spPr>
              <a:xfrm>
                <a:off x="4944467" y="6362363"/>
                <a:ext cx="1336000" cy="305137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97" tIns="121897" rIns="121897" bIns="121897" anchor="ctr" anchorCtr="0">
                <a:noAutofit/>
              </a:bodyPr>
              <a:lstStyle/>
              <a:p>
                <a:pPr algn="ctr"/>
                <a:r>
                  <a:rPr lang="ko" altLang="en-US" sz="1300" dirty="0"/>
                  <a:t>실시간 채팅</a:t>
                </a:r>
                <a:endParaRPr sz="1300" dirty="0"/>
              </a:p>
            </p:txBody>
          </p:sp>
          <p:cxnSp>
            <p:nvCxnSpPr>
              <p:cNvPr id="37" name="Google Shape;101;p13"/>
              <p:cNvCxnSpPr>
                <a:stCxn id="25" idx="1"/>
                <a:endCxn id="39" idx="3"/>
              </p:cNvCxnSpPr>
              <p:nvPr/>
            </p:nvCxnSpPr>
            <p:spPr>
              <a:xfrm flipH="1" flipV="1">
                <a:off x="10111979" y="1825295"/>
                <a:ext cx="1055734" cy="1241877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6">
                    <a:lumMod val="50000"/>
                  </a:schemeClr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sp>
            <p:nvSpPr>
              <p:cNvPr id="38" name="Google Shape;78;p13"/>
              <p:cNvSpPr/>
              <p:nvPr/>
            </p:nvSpPr>
            <p:spPr>
              <a:xfrm>
                <a:off x="2102573" y="4386674"/>
                <a:ext cx="2583200" cy="390170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97" tIns="121897" rIns="121897" bIns="121897" anchor="ctr" anchorCtr="0">
                <a:noAutofit/>
              </a:bodyPr>
              <a:lstStyle/>
              <a:p>
                <a:pPr algn="ctr"/>
                <a:r>
                  <a:rPr lang="ko-KR" altLang="en-US" sz="1300" dirty="0"/>
                  <a:t>게시판 확인</a:t>
                </a:r>
                <a:endParaRPr lang="en-US" altLang="ko-KR" sz="1300" dirty="0"/>
              </a:p>
            </p:txBody>
          </p:sp>
          <p:sp>
            <p:nvSpPr>
              <p:cNvPr id="39" name="Google Shape;102;p13"/>
              <p:cNvSpPr/>
              <p:nvPr/>
            </p:nvSpPr>
            <p:spPr>
              <a:xfrm>
                <a:off x="8242379" y="1608909"/>
                <a:ext cx="1869600" cy="432771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97" tIns="121897" rIns="121897" bIns="121897" anchor="ctr" anchorCtr="0">
                <a:noAutofit/>
              </a:bodyPr>
              <a:lstStyle/>
              <a:p>
                <a:pPr algn="ctr"/>
                <a:r>
                  <a:rPr lang="ko" altLang="en-US" sz="1300"/>
                  <a:t>메인화면 관리</a:t>
                </a:r>
                <a:endParaRPr sz="1300"/>
              </a:p>
            </p:txBody>
          </p:sp>
          <p:sp>
            <p:nvSpPr>
              <p:cNvPr id="40" name="Google Shape;113;p13"/>
              <p:cNvSpPr/>
              <p:nvPr/>
            </p:nvSpPr>
            <p:spPr>
              <a:xfrm>
                <a:off x="8242379" y="3121106"/>
                <a:ext cx="1869600" cy="432771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97" tIns="121897" rIns="121897" bIns="121897" anchor="ctr" anchorCtr="0">
                <a:noAutofit/>
              </a:bodyPr>
              <a:lstStyle/>
              <a:p>
                <a:pPr algn="ctr"/>
                <a:r>
                  <a:rPr lang="ko-KR" altLang="en-US" sz="1300" dirty="0" smtClean="0"/>
                  <a:t>프로젝트 관리</a:t>
                </a:r>
                <a:endParaRPr sz="1300" dirty="0"/>
              </a:p>
            </p:txBody>
          </p:sp>
          <p:sp>
            <p:nvSpPr>
              <p:cNvPr id="41" name="Google Shape;98;p13"/>
              <p:cNvSpPr/>
              <p:nvPr/>
            </p:nvSpPr>
            <p:spPr>
              <a:xfrm>
                <a:off x="8242379" y="2322783"/>
                <a:ext cx="1869600" cy="432771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97" tIns="121897" rIns="121897" bIns="121897" anchor="ctr" anchorCtr="0">
                <a:noAutofit/>
              </a:bodyPr>
              <a:lstStyle/>
              <a:p>
                <a:pPr algn="ctr"/>
                <a:r>
                  <a:rPr lang="ko-KR" altLang="en-US" sz="1300" dirty="0" smtClean="0"/>
                  <a:t>결제 관리</a:t>
                </a:r>
                <a:endParaRPr sz="1300" dirty="0"/>
              </a:p>
            </p:txBody>
          </p:sp>
          <p:sp>
            <p:nvSpPr>
              <p:cNvPr id="42" name="Google Shape;114;p13"/>
              <p:cNvSpPr/>
              <p:nvPr/>
            </p:nvSpPr>
            <p:spPr>
              <a:xfrm>
                <a:off x="8242379" y="3877204"/>
                <a:ext cx="1869600" cy="432771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97" tIns="121897" rIns="121897" bIns="121897" anchor="ctr" anchorCtr="0">
                <a:noAutofit/>
              </a:bodyPr>
              <a:lstStyle/>
              <a:p>
                <a:pPr algn="ctr"/>
                <a:r>
                  <a:rPr lang="ko-KR" altLang="en-US" sz="1300" dirty="0" smtClean="0"/>
                  <a:t>통계</a:t>
                </a:r>
                <a:endParaRPr sz="1300" dirty="0"/>
              </a:p>
            </p:txBody>
          </p:sp>
          <p:cxnSp>
            <p:nvCxnSpPr>
              <p:cNvPr id="43" name="Google Shape;116;p13"/>
              <p:cNvCxnSpPr>
                <a:stCxn id="25" idx="1"/>
                <a:endCxn id="40" idx="3"/>
              </p:cNvCxnSpPr>
              <p:nvPr/>
            </p:nvCxnSpPr>
            <p:spPr>
              <a:xfrm flipH="1">
                <a:off x="10111979" y="3067172"/>
                <a:ext cx="1055734" cy="27032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6">
                    <a:lumMod val="50000"/>
                  </a:schemeClr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44" name="Google Shape;117;p13"/>
              <p:cNvCxnSpPr>
                <a:stCxn id="25" idx="1"/>
                <a:endCxn id="42" idx="3"/>
              </p:cNvCxnSpPr>
              <p:nvPr/>
            </p:nvCxnSpPr>
            <p:spPr>
              <a:xfrm flipH="1">
                <a:off x="10111979" y="3067172"/>
                <a:ext cx="1055734" cy="1026418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6">
                    <a:lumMod val="50000"/>
                  </a:schemeClr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45" name="Google Shape;118;p13"/>
              <p:cNvCxnSpPr>
                <a:stCxn id="25" idx="1"/>
                <a:endCxn id="41" idx="3"/>
              </p:cNvCxnSpPr>
              <p:nvPr/>
            </p:nvCxnSpPr>
            <p:spPr>
              <a:xfrm flipH="1" flipV="1">
                <a:off x="10111979" y="2539168"/>
                <a:ext cx="1055734" cy="528004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6">
                    <a:lumMod val="50000"/>
                  </a:schemeClr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sp>
            <p:nvSpPr>
              <p:cNvPr id="46" name="Google Shape;123;p13"/>
              <p:cNvSpPr/>
              <p:nvPr/>
            </p:nvSpPr>
            <p:spPr>
              <a:xfrm>
                <a:off x="8242379" y="5277395"/>
                <a:ext cx="1869600" cy="432771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97" tIns="121897" rIns="121897" bIns="121897" anchor="ctr" anchorCtr="0">
                <a:noAutofit/>
              </a:bodyPr>
              <a:lstStyle/>
              <a:p>
                <a:pPr algn="ctr"/>
                <a:r>
                  <a:rPr lang="ko-KR" altLang="en-US" sz="1300" dirty="0" smtClean="0"/>
                  <a:t>회원관리</a:t>
                </a:r>
                <a:endParaRPr sz="1300" dirty="0"/>
              </a:p>
            </p:txBody>
          </p:sp>
          <p:cxnSp>
            <p:nvCxnSpPr>
              <p:cNvPr id="47" name="Google Shape;126;p13"/>
              <p:cNvCxnSpPr>
                <a:stCxn id="25" idx="1"/>
                <a:endCxn id="46" idx="3"/>
              </p:cNvCxnSpPr>
              <p:nvPr/>
            </p:nvCxnSpPr>
            <p:spPr>
              <a:xfrm flipH="1">
                <a:off x="10111979" y="3067172"/>
                <a:ext cx="1055734" cy="2426608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6">
                    <a:lumMod val="50000"/>
                  </a:schemeClr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51" name="직선 화살표 연결선 50"/>
              <p:cNvCxnSpPr>
                <a:stCxn id="23" idx="3"/>
                <a:endCxn id="28" idx="1"/>
              </p:cNvCxnSpPr>
              <p:nvPr/>
            </p:nvCxnSpPr>
            <p:spPr>
              <a:xfrm flipV="1">
                <a:off x="937091" y="3181777"/>
                <a:ext cx="1165482" cy="802408"/>
              </a:xfrm>
              <a:prstGeom prst="straightConnector1">
                <a:avLst/>
              </a:prstGeom>
              <a:ln w="1905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직선 화살표 연결선 52"/>
              <p:cNvCxnSpPr>
                <a:stCxn id="23" idx="3"/>
                <a:endCxn id="32" idx="1"/>
              </p:cNvCxnSpPr>
              <p:nvPr/>
            </p:nvCxnSpPr>
            <p:spPr>
              <a:xfrm>
                <a:off x="937091" y="3984185"/>
                <a:ext cx="1165482" cy="130913"/>
              </a:xfrm>
              <a:prstGeom prst="straightConnector1">
                <a:avLst/>
              </a:prstGeom>
              <a:ln w="1905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직선 화살표 연결선 53"/>
              <p:cNvCxnSpPr>
                <a:stCxn id="23" idx="3"/>
                <a:endCxn id="38" idx="1"/>
              </p:cNvCxnSpPr>
              <p:nvPr/>
            </p:nvCxnSpPr>
            <p:spPr>
              <a:xfrm>
                <a:off x="937091" y="3984185"/>
                <a:ext cx="1165482" cy="597574"/>
              </a:xfrm>
              <a:prstGeom prst="straightConnector1">
                <a:avLst/>
              </a:prstGeom>
              <a:ln w="1905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직선 화살표 연결선 54"/>
              <p:cNvCxnSpPr>
                <a:stCxn id="23" idx="3"/>
                <a:endCxn id="33" idx="1"/>
              </p:cNvCxnSpPr>
              <p:nvPr/>
            </p:nvCxnSpPr>
            <p:spPr>
              <a:xfrm>
                <a:off x="937091" y="3984185"/>
                <a:ext cx="1165482" cy="1064235"/>
              </a:xfrm>
              <a:prstGeom prst="straightConnector1">
                <a:avLst/>
              </a:prstGeom>
              <a:ln w="1905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직선 화살표 연결선 55"/>
              <p:cNvCxnSpPr>
                <a:stCxn id="23" idx="3"/>
                <a:endCxn id="26" idx="1"/>
              </p:cNvCxnSpPr>
              <p:nvPr/>
            </p:nvCxnSpPr>
            <p:spPr>
              <a:xfrm>
                <a:off x="937091" y="3984185"/>
                <a:ext cx="1165482" cy="1530896"/>
              </a:xfrm>
              <a:prstGeom prst="straightConnector1">
                <a:avLst/>
              </a:prstGeom>
              <a:ln w="1905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직선 화살표 연결선 56"/>
              <p:cNvCxnSpPr>
                <a:stCxn id="23" idx="3"/>
                <a:endCxn id="35" idx="1"/>
              </p:cNvCxnSpPr>
              <p:nvPr/>
            </p:nvCxnSpPr>
            <p:spPr>
              <a:xfrm>
                <a:off x="937091" y="3984185"/>
                <a:ext cx="1165482" cy="1997559"/>
              </a:xfrm>
              <a:prstGeom prst="straightConnector1">
                <a:avLst/>
              </a:prstGeom>
              <a:ln w="1905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직선 화살표 연결선 59"/>
              <p:cNvCxnSpPr>
                <a:stCxn id="69" idx="1"/>
                <a:endCxn id="38" idx="3"/>
              </p:cNvCxnSpPr>
              <p:nvPr/>
            </p:nvCxnSpPr>
            <p:spPr>
              <a:xfrm flipH="1" flipV="1">
                <a:off x="4685773" y="4581759"/>
                <a:ext cx="3556606" cy="184437"/>
              </a:xfrm>
              <a:prstGeom prst="straightConnector1">
                <a:avLst/>
              </a:prstGeom>
              <a:ln w="19050">
                <a:solidFill>
                  <a:schemeClr val="accent6">
                    <a:lumMod val="5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직선 화살표 연결선 60"/>
              <p:cNvCxnSpPr>
                <a:stCxn id="41" idx="1"/>
                <a:endCxn id="31" idx="3"/>
              </p:cNvCxnSpPr>
              <p:nvPr/>
            </p:nvCxnSpPr>
            <p:spPr>
              <a:xfrm flipH="1" flipV="1">
                <a:off x="4685773" y="1765565"/>
                <a:ext cx="3556606" cy="773603"/>
              </a:xfrm>
              <a:prstGeom prst="straightConnector1">
                <a:avLst/>
              </a:prstGeom>
              <a:ln w="19050">
                <a:solidFill>
                  <a:schemeClr val="accent6">
                    <a:lumMod val="5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직선 화살표 연결선 61"/>
              <p:cNvCxnSpPr>
                <a:stCxn id="40" idx="1"/>
                <a:endCxn id="27" idx="3"/>
              </p:cNvCxnSpPr>
              <p:nvPr/>
            </p:nvCxnSpPr>
            <p:spPr>
              <a:xfrm flipH="1" flipV="1">
                <a:off x="4685773" y="2715116"/>
                <a:ext cx="3556606" cy="622376"/>
              </a:xfrm>
              <a:prstGeom prst="straightConnector1">
                <a:avLst/>
              </a:prstGeom>
              <a:ln w="19050">
                <a:solidFill>
                  <a:schemeClr val="accent6">
                    <a:lumMod val="5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직선 화살표 연결선 62"/>
              <p:cNvCxnSpPr>
                <a:stCxn id="40" idx="1"/>
                <a:endCxn id="28" idx="3"/>
              </p:cNvCxnSpPr>
              <p:nvPr/>
            </p:nvCxnSpPr>
            <p:spPr>
              <a:xfrm flipH="1" flipV="1">
                <a:off x="4685773" y="3181777"/>
                <a:ext cx="3556606" cy="155715"/>
              </a:xfrm>
              <a:prstGeom prst="straightConnector1">
                <a:avLst/>
              </a:prstGeom>
              <a:ln w="19050">
                <a:solidFill>
                  <a:schemeClr val="accent6">
                    <a:lumMod val="5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직선 화살표 연결선 63"/>
              <p:cNvCxnSpPr>
                <a:stCxn id="46" idx="1"/>
                <a:endCxn id="26" idx="3"/>
              </p:cNvCxnSpPr>
              <p:nvPr/>
            </p:nvCxnSpPr>
            <p:spPr>
              <a:xfrm flipH="1">
                <a:off x="4685773" y="5493780"/>
                <a:ext cx="3556606" cy="21300"/>
              </a:xfrm>
              <a:prstGeom prst="straightConnector1">
                <a:avLst/>
              </a:prstGeom>
              <a:ln w="19050">
                <a:solidFill>
                  <a:schemeClr val="accent6">
                    <a:lumMod val="5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직선 화살표 연결선 64"/>
              <p:cNvCxnSpPr>
                <a:stCxn id="46" idx="1"/>
                <a:endCxn id="35" idx="3"/>
              </p:cNvCxnSpPr>
              <p:nvPr/>
            </p:nvCxnSpPr>
            <p:spPr>
              <a:xfrm flipH="1">
                <a:off x="4685773" y="5493780"/>
                <a:ext cx="3556606" cy="487964"/>
              </a:xfrm>
              <a:prstGeom prst="straightConnector1">
                <a:avLst/>
              </a:prstGeom>
              <a:ln w="19050">
                <a:solidFill>
                  <a:schemeClr val="accent6">
                    <a:lumMod val="5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6" name="Google Shape;68;p13"/>
              <p:cNvSpPr/>
              <p:nvPr/>
            </p:nvSpPr>
            <p:spPr>
              <a:xfrm>
                <a:off x="2102573" y="2042551"/>
                <a:ext cx="2583200" cy="400989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97" tIns="121897" rIns="121897" bIns="121897" anchor="ctr" anchorCtr="0">
                <a:noAutofit/>
              </a:bodyPr>
              <a:lstStyle/>
              <a:p>
                <a:pPr algn="ctr">
                  <a:buClr>
                    <a:schemeClr val="dk1"/>
                  </a:buClr>
                  <a:buSzPts val="1100"/>
                </a:pPr>
                <a:r>
                  <a:rPr lang="ko-KR" altLang="en-US" sz="1300" dirty="0" smtClean="0"/>
                  <a:t>프로젝트 의견 교환</a:t>
                </a:r>
                <a:endParaRPr sz="1300" dirty="0"/>
              </a:p>
            </p:txBody>
          </p:sp>
          <p:cxnSp>
            <p:nvCxnSpPr>
              <p:cNvPr id="67" name="직선 화살표 연결선 66"/>
              <p:cNvCxnSpPr>
                <a:stCxn id="23" idx="3"/>
                <a:endCxn id="66" idx="1"/>
              </p:cNvCxnSpPr>
              <p:nvPr/>
            </p:nvCxnSpPr>
            <p:spPr>
              <a:xfrm flipV="1">
                <a:off x="937091" y="2243046"/>
                <a:ext cx="1165482" cy="1741139"/>
              </a:xfrm>
              <a:prstGeom prst="straightConnector1">
                <a:avLst/>
              </a:prstGeom>
              <a:ln w="1905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9" name="Google Shape;114;p13"/>
              <p:cNvSpPr/>
              <p:nvPr/>
            </p:nvSpPr>
            <p:spPr>
              <a:xfrm>
                <a:off x="8242379" y="4549811"/>
                <a:ext cx="1869600" cy="432771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97" tIns="121897" rIns="121897" bIns="121897" anchor="ctr" anchorCtr="0">
                <a:noAutofit/>
              </a:bodyPr>
              <a:lstStyle/>
              <a:p>
                <a:pPr algn="ctr"/>
                <a:r>
                  <a:rPr lang="ko-KR" altLang="en-US" sz="1300" dirty="0" smtClean="0"/>
                  <a:t>게시판 관리</a:t>
                </a:r>
                <a:endParaRPr sz="1300" dirty="0"/>
              </a:p>
            </p:txBody>
          </p:sp>
          <p:cxnSp>
            <p:nvCxnSpPr>
              <p:cNvPr id="70" name="직선 화살표 연결선 69"/>
              <p:cNvCxnSpPr>
                <a:stCxn id="40" idx="1"/>
                <a:endCxn id="30" idx="3"/>
              </p:cNvCxnSpPr>
              <p:nvPr/>
            </p:nvCxnSpPr>
            <p:spPr>
              <a:xfrm flipH="1" flipV="1">
                <a:off x="4685773" y="1293495"/>
                <a:ext cx="3556606" cy="2043996"/>
              </a:xfrm>
              <a:prstGeom prst="straightConnector1">
                <a:avLst/>
              </a:prstGeom>
              <a:ln w="19050">
                <a:solidFill>
                  <a:schemeClr val="accent6">
                    <a:lumMod val="5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꺾인 연결선 71"/>
              <p:cNvCxnSpPr>
                <a:stCxn id="49" idx="2"/>
                <a:endCxn id="36" idx="1"/>
              </p:cNvCxnSpPr>
              <p:nvPr/>
            </p:nvCxnSpPr>
            <p:spPr>
              <a:xfrm rot="16200000" flipH="1">
                <a:off x="1934055" y="3504518"/>
                <a:ext cx="1816086" cy="4204739"/>
              </a:xfrm>
              <a:prstGeom prst="bentConnector2">
                <a:avLst/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꺾인 연결선 72"/>
              <p:cNvCxnSpPr>
                <a:stCxn id="34" idx="2"/>
                <a:endCxn id="36" idx="3"/>
              </p:cNvCxnSpPr>
              <p:nvPr/>
            </p:nvCxnSpPr>
            <p:spPr>
              <a:xfrm rot="5400000">
                <a:off x="7584574" y="2577799"/>
                <a:ext cx="2633026" cy="5241238"/>
              </a:xfrm>
              <a:prstGeom prst="bentConnector2">
                <a:avLst/>
              </a:prstGeom>
              <a:ln w="19050">
                <a:solidFill>
                  <a:schemeClr val="accent6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" name="그룹 2"/>
          <p:cNvGrpSpPr/>
          <p:nvPr/>
        </p:nvGrpSpPr>
        <p:grpSpPr>
          <a:xfrm>
            <a:off x="367552" y="1098410"/>
            <a:ext cx="4330921" cy="3600435"/>
            <a:chOff x="367552" y="1098410"/>
            <a:chExt cx="4330921" cy="3600435"/>
          </a:xfrm>
        </p:grpSpPr>
        <p:pic>
          <p:nvPicPr>
            <p:cNvPr id="23" name="Google Shape;55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83091" y="3684964"/>
              <a:ext cx="354000" cy="59844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" name="Google Shape;58;p13"/>
            <p:cNvSpPr txBox="1"/>
            <p:nvPr/>
          </p:nvSpPr>
          <p:spPr>
            <a:xfrm>
              <a:off x="367552" y="1926861"/>
              <a:ext cx="745961" cy="5195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897" tIns="121897" rIns="121897" bIns="121897" anchor="t" anchorCtr="0">
              <a:noAutofit/>
            </a:bodyPr>
            <a:lstStyle/>
            <a:p>
              <a:pPr algn="ctr"/>
              <a:r>
                <a:rPr lang="ko-KR" altLang="en-US" sz="1300" b="1" dirty="0" smtClean="0"/>
                <a:t>메이커</a:t>
              </a:r>
              <a:endParaRPr lang="en-US" altLang="ko" sz="1300" b="1" dirty="0"/>
            </a:p>
            <a:p>
              <a:pPr algn="ctr"/>
              <a:r>
                <a:rPr lang="ko" altLang="en-US" sz="1300" b="1" dirty="0"/>
                <a:t>회원</a:t>
              </a:r>
              <a:endParaRPr sz="1300" b="1" dirty="0"/>
            </a:p>
          </p:txBody>
        </p:sp>
        <p:sp>
          <p:nvSpPr>
            <p:cNvPr id="27" name="Google Shape;64;p13"/>
            <p:cNvSpPr/>
            <p:nvPr/>
          </p:nvSpPr>
          <p:spPr>
            <a:xfrm>
              <a:off x="2102573" y="2520031"/>
              <a:ext cx="2583200" cy="39017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897" tIns="121897" rIns="121897" bIns="121897" anchor="ctr" anchorCtr="0">
              <a:noAutofit/>
            </a:bodyPr>
            <a:lstStyle/>
            <a:p>
              <a:pPr algn="ctr">
                <a:buClr>
                  <a:schemeClr val="dk1"/>
                </a:buClr>
                <a:buSzPts val="1100"/>
              </a:pPr>
              <a:r>
                <a:rPr lang="ko-KR" altLang="en-US" sz="1300" dirty="0" smtClean="0"/>
                <a:t>등록된 프로젝트 </a:t>
              </a:r>
              <a:r>
                <a:rPr lang="ko-KR" altLang="en-US" sz="1300" dirty="0"/>
                <a:t>확인</a:t>
              </a:r>
              <a:endParaRPr sz="1300" dirty="0"/>
            </a:p>
          </p:txBody>
        </p:sp>
        <p:sp>
          <p:nvSpPr>
            <p:cNvPr id="29" name="Google Shape;66;p13"/>
            <p:cNvSpPr/>
            <p:nvPr/>
          </p:nvSpPr>
          <p:spPr>
            <a:xfrm>
              <a:off x="2102573" y="3453352"/>
              <a:ext cx="2583200" cy="39017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897" tIns="121897" rIns="121897" bIns="121897" anchor="ctr" anchorCtr="0">
              <a:noAutofit/>
            </a:bodyPr>
            <a:lstStyle/>
            <a:p>
              <a:pPr algn="ctr"/>
              <a:r>
                <a:rPr lang="ko-KR" altLang="en-US" sz="1300"/>
                <a:t>프로젝트 펀딩</a:t>
              </a:r>
              <a:endParaRPr sz="1300" dirty="0"/>
            </a:p>
          </p:txBody>
        </p:sp>
        <p:sp>
          <p:nvSpPr>
            <p:cNvPr id="30" name="Google Shape;67;p13"/>
            <p:cNvSpPr/>
            <p:nvPr/>
          </p:nvSpPr>
          <p:spPr>
            <a:xfrm>
              <a:off x="2102573" y="1098410"/>
              <a:ext cx="2583200" cy="39017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897" tIns="121897" rIns="121897" bIns="121897" anchor="ctr" anchorCtr="0">
              <a:noAutofit/>
            </a:bodyPr>
            <a:lstStyle/>
            <a:p>
              <a:pPr algn="ctr"/>
              <a:r>
                <a:rPr lang="ko-KR" altLang="en-US" sz="1300" dirty="0" smtClean="0"/>
                <a:t>프로젝트 등록</a:t>
              </a:r>
              <a:r>
                <a:rPr lang="en-US" altLang="ko-KR" sz="1300" dirty="0" smtClean="0"/>
                <a:t>(</a:t>
              </a:r>
              <a:r>
                <a:rPr lang="ko-KR" altLang="en-US" sz="1300" dirty="0" smtClean="0"/>
                <a:t>투자</a:t>
              </a:r>
              <a:r>
                <a:rPr lang="en-US" altLang="ko-KR" sz="1300" dirty="0" smtClean="0"/>
                <a:t>, </a:t>
              </a:r>
              <a:r>
                <a:rPr lang="ko-KR" altLang="en-US" sz="1300" dirty="0" err="1" smtClean="0"/>
                <a:t>리워드</a:t>
              </a:r>
              <a:r>
                <a:rPr lang="en-US" altLang="ko-KR" sz="1300" dirty="0" smtClean="0"/>
                <a:t>)</a:t>
              </a:r>
              <a:endParaRPr sz="1300" dirty="0"/>
            </a:p>
          </p:txBody>
        </p:sp>
        <p:sp>
          <p:nvSpPr>
            <p:cNvPr id="31" name="Google Shape;68;p13"/>
            <p:cNvSpPr/>
            <p:nvPr/>
          </p:nvSpPr>
          <p:spPr>
            <a:xfrm>
              <a:off x="2102573" y="1565071"/>
              <a:ext cx="2583200" cy="400989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897" tIns="121897" rIns="121897" bIns="121897" anchor="ctr" anchorCtr="0">
              <a:noAutofit/>
            </a:bodyPr>
            <a:lstStyle/>
            <a:p>
              <a:pPr algn="ctr">
                <a:buClr>
                  <a:schemeClr val="dk1"/>
                </a:buClr>
                <a:buSzPts val="1100"/>
              </a:pPr>
              <a:r>
                <a:rPr lang="ko-KR" altLang="en-US" sz="1300" dirty="0" smtClean="0"/>
                <a:t>투자 수익 분배</a:t>
              </a:r>
              <a:r>
                <a:rPr lang="en-US" altLang="ko-KR" sz="1300" dirty="0" smtClean="0"/>
                <a:t>, </a:t>
              </a:r>
              <a:r>
                <a:rPr lang="ko-KR" altLang="en-US" sz="1300" dirty="0" err="1" smtClean="0"/>
                <a:t>리워드</a:t>
              </a:r>
              <a:r>
                <a:rPr lang="ko-KR" altLang="en-US" sz="1300" dirty="0" smtClean="0"/>
                <a:t> 제공</a:t>
              </a:r>
              <a:endParaRPr sz="1300" dirty="0"/>
            </a:p>
          </p:txBody>
        </p:sp>
        <p:pic>
          <p:nvPicPr>
            <p:cNvPr id="48" name="Google Shape;55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83091" y="1430477"/>
              <a:ext cx="354000" cy="59844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9" name="Google Shape;58;p13"/>
            <p:cNvSpPr txBox="1"/>
            <p:nvPr/>
          </p:nvSpPr>
          <p:spPr>
            <a:xfrm>
              <a:off x="367552" y="4179270"/>
              <a:ext cx="744351" cy="5195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897" tIns="121897" rIns="121897" bIns="121897" anchor="t" anchorCtr="0">
              <a:noAutofit/>
            </a:bodyPr>
            <a:lstStyle/>
            <a:p>
              <a:pPr algn="ctr"/>
              <a:r>
                <a:rPr lang="ko-KR" altLang="en-US" sz="1300" b="1" dirty="0" smtClean="0"/>
                <a:t>서포터</a:t>
              </a:r>
              <a:endParaRPr lang="en-US" altLang="ko" sz="1300" b="1" dirty="0"/>
            </a:p>
            <a:p>
              <a:pPr algn="ctr"/>
              <a:r>
                <a:rPr lang="ko" altLang="en-US" sz="1300" b="1" dirty="0"/>
                <a:t>회원</a:t>
              </a:r>
              <a:endParaRPr sz="1300" b="1" dirty="0"/>
            </a:p>
          </p:txBody>
        </p:sp>
        <p:cxnSp>
          <p:nvCxnSpPr>
            <p:cNvPr id="50" name="직선 화살표 연결선 49"/>
            <p:cNvCxnSpPr>
              <a:stCxn id="23" idx="3"/>
              <a:endCxn id="27" idx="1"/>
            </p:cNvCxnSpPr>
            <p:nvPr/>
          </p:nvCxnSpPr>
          <p:spPr>
            <a:xfrm flipV="1">
              <a:off x="937091" y="2715116"/>
              <a:ext cx="1165482" cy="1269069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화살표 연결선 51"/>
            <p:cNvCxnSpPr>
              <a:stCxn id="23" idx="3"/>
              <a:endCxn id="29" idx="1"/>
            </p:cNvCxnSpPr>
            <p:nvPr/>
          </p:nvCxnSpPr>
          <p:spPr>
            <a:xfrm flipV="1">
              <a:off x="937091" y="3648437"/>
              <a:ext cx="1165482" cy="335748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화살표 연결선 57"/>
            <p:cNvCxnSpPr>
              <a:stCxn id="48" idx="3"/>
              <a:endCxn id="30" idx="1"/>
            </p:cNvCxnSpPr>
            <p:nvPr/>
          </p:nvCxnSpPr>
          <p:spPr>
            <a:xfrm flipV="1">
              <a:off x="937091" y="1293495"/>
              <a:ext cx="1165482" cy="436203"/>
            </a:xfrm>
            <a:prstGeom prst="straightConnector1">
              <a:avLst/>
            </a:prstGeom>
            <a:ln w="19050">
              <a:solidFill>
                <a:schemeClr val="accent2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화살표 연결선 58"/>
            <p:cNvCxnSpPr>
              <a:stCxn id="48" idx="3"/>
              <a:endCxn id="31" idx="1"/>
            </p:cNvCxnSpPr>
            <p:nvPr/>
          </p:nvCxnSpPr>
          <p:spPr>
            <a:xfrm>
              <a:off x="937091" y="1729698"/>
              <a:ext cx="1165482" cy="35868"/>
            </a:xfrm>
            <a:prstGeom prst="straightConnector1">
              <a:avLst/>
            </a:prstGeom>
            <a:ln w="19050">
              <a:solidFill>
                <a:schemeClr val="accent2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꺾인 연결선 70"/>
            <p:cNvCxnSpPr>
              <a:stCxn id="29" idx="3"/>
              <a:endCxn id="31" idx="3"/>
            </p:cNvCxnSpPr>
            <p:nvPr/>
          </p:nvCxnSpPr>
          <p:spPr>
            <a:xfrm flipV="1">
              <a:off x="4685773" y="1765565"/>
              <a:ext cx="12700" cy="1882872"/>
            </a:xfrm>
            <a:prstGeom prst="bentConnector3">
              <a:avLst>
                <a:gd name="adj1" fmla="val 4361543"/>
              </a:avLst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화살표 연결선 73"/>
            <p:cNvCxnSpPr>
              <a:stCxn id="31" idx="1"/>
              <a:endCxn id="23" idx="0"/>
            </p:cNvCxnSpPr>
            <p:nvPr/>
          </p:nvCxnSpPr>
          <p:spPr>
            <a:xfrm flipH="1">
              <a:off x="760091" y="1765565"/>
              <a:ext cx="1342482" cy="1919399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88901"/>
            <a:ext cx="10515600" cy="927458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4. </a:t>
            </a:r>
            <a:r>
              <a:rPr lang="ko-KR" altLang="en-US" dirty="0" smtClean="0"/>
              <a:t>주요 기능 소개</a:t>
            </a:r>
            <a:endParaRPr lang="ko-KR" altLang="en-US" dirty="0"/>
          </a:p>
        </p:txBody>
      </p:sp>
      <p:grpSp>
        <p:nvGrpSpPr>
          <p:cNvPr id="80" name="그룹 79"/>
          <p:cNvGrpSpPr/>
          <p:nvPr/>
        </p:nvGrpSpPr>
        <p:grpSpPr>
          <a:xfrm>
            <a:off x="4698473" y="1614040"/>
            <a:ext cx="2577831" cy="933400"/>
            <a:chOff x="4326586" y="1315624"/>
            <a:chExt cx="2577831" cy="933400"/>
          </a:xfrm>
        </p:grpSpPr>
        <p:sp>
          <p:nvSpPr>
            <p:cNvPr id="89" name="직사각형 88"/>
            <p:cNvSpPr/>
            <p:nvPr/>
          </p:nvSpPr>
          <p:spPr>
            <a:xfrm>
              <a:off x="5707303" y="1315624"/>
              <a:ext cx="389805" cy="36179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직사각형 89"/>
            <p:cNvSpPr/>
            <p:nvPr/>
          </p:nvSpPr>
          <p:spPr>
            <a:xfrm>
              <a:off x="6177194" y="1315624"/>
              <a:ext cx="669559" cy="36179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1" name="직사각형 90"/>
            <p:cNvSpPr/>
            <p:nvPr/>
          </p:nvSpPr>
          <p:spPr>
            <a:xfrm>
              <a:off x="4326586" y="1887234"/>
              <a:ext cx="1380717" cy="36179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2" name="직사각형 91"/>
            <p:cNvSpPr/>
            <p:nvPr/>
          </p:nvSpPr>
          <p:spPr>
            <a:xfrm>
              <a:off x="5790016" y="1887234"/>
              <a:ext cx="1114401" cy="36179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93" name="직선 화살표 연결선 92"/>
            <p:cNvCxnSpPr/>
            <p:nvPr/>
          </p:nvCxnSpPr>
          <p:spPr>
            <a:xfrm flipH="1">
              <a:off x="5320459" y="1660938"/>
              <a:ext cx="313039" cy="227294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화살표 연결선 93"/>
            <p:cNvCxnSpPr>
              <a:stCxn id="90" idx="2"/>
            </p:cNvCxnSpPr>
            <p:nvPr/>
          </p:nvCxnSpPr>
          <p:spPr>
            <a:xfrm flipH="1">
              <a:off x="6481657" y="1677414"/>
              <a:ext cx="30317" cy="267215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35396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3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5.67661E-6 L 0.2043 0.12307 " pathEditMode="relative" ptsTypes="AA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그림 3"/>
          <p:cNvPicPr/>
          <p:nvPr/>
        </p:nvPicPr>
        <p:blipFill>
          <a:blip r:embed="rId2"/>
          <a:stretch/>
        </p:blipFill>
        <p:spPr>
          <a:xfrm>
            <a:off x="2160" y="0"/>
            <a:ext cx="12186720" cy="6857280"/>
          </a:xfrm>
          <a:prstGeom prst="rect">
            <a:avLst/>
          </a:prstGeom>
          <a:ln>
            <a:noFill/>
          </a:ln>
        </p:spPr>
      </p:pic>
      <p:sp>
        <p:nvSpPr>
          <p:cNvPr id="244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맑은 고딕"/>
              </a:rPr>
              <a:t>5. 데이터 베이스 설계 현황 소개</a:t>
            </a:r>
            <a:endParaRPr lang="en-US" sz="4400" b="0" strike="noStrike" spc="-1">
              <a:latin typeface="Noto Sans CJK JP"/>
            </a:endParaRPr>
          </a:p>
        </p:txBody>
      </p:sp>
      <p:sp>
        <p:nvSpPr>
          <p:cNvPr id="245" name="CustomShape 2"/>
          <p:cNvSpPr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그림 4"/>
          <p:cNvPicPr/>
          <p:nvPr/>
        </p:nvPicPr>
        <p:blipFill>
          <a:blip r:embed="rId2"/>
          <a:stretch/>
        </p:blipFill>
        <p:spPr>
          <a:xfrm>
            <a:off x="-3600" y="0"/>
            <a:ext cx="12186720" cy="6857280"/>
          </a:xfrm>
          <a:prstGeom prst="rect">
            <a:avLst/>
          </a:prstGeom>
          <a:ln>
            <a:noFill/>
          </a:ln>
        </p:spPr>
      </p:pic>
      <p:sp>
        <p:nvSpPr>
          <p:cNvPr id="247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48" name="CustomShape 2"/>
          <p:cNvSpPr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7591" y="122759"/>
            <a:ext cx="9850001" cy="6574374"/>
          </a:xfrm>
          <a:prstGeom prst="rect">
            <a:avLst/>
          </a:prstGeom>
          <a:noFill/>
          <a:ln w="571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76770626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92545" y="360480"/>
            <a:ext cx="10981387" cy="858720"/>
          </a:xfrm>
        </p:spPr>
        <p:txBody>
          <a:bodyPr/>
          <a:lstStyle/>
          <a:p>
            <a:pPr marL="571500" indent="-571500">
              <a:buFont typeface="Arial" pitchFamily="34" charset="0"/>
              <a:buChar char="•"/>
            </a:pPr>
            <a:r>
              <a:rPr lang="ko-KR" altLang="en-US" dirty="0" smtClean="0"/>
              <a:t>피드백 및 개선사항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/>
          </p:nvPr>
        </p:nvSpPr>
        <p:spPr>
          <a:xfrm>
            <a:off x="660280" y="1286934"/>
            <a:ext cx="10972440" cy="1185334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ko-KR" altLang="en-US" sz="2800" dirty="0" smtClean="0"/>
              <a:t>요구사항 정의서 </a:t>
            </a:r>
            <a:r>
              <a:rPr lang="ko-KR" altLang="en-US" sz="2800" dirty="0" err="1" smtClean="0"/>
              <a:t>가독성을</a:t>
            </a:r>
            <a:r>
              <a:rPr lang="ko-KR" altLang="en-US" sz="2800" dirty="0" smtClean="0"/>
              <a:t> 좀 더 높여 봅시다</a:t>
            </a:r>
            <a:endParaRPr lang="en-US" altLang="ko-KR" sz="2800" dirty="0" smtClean="0"/>
          </a:p>
          <a:p>
            <a:pPr marL="514350" indent="-514350">
              <a:buFont typeface="+mj-lt"/>
              <a:buAutoNum type="arabicPeriod"/>
            </a:pPr>
            <a:r>
              <a:rPr lang="en-US" altLang="ko-KR" sz="2800" dirty="0" smtClean="0"/>
              <a:t>CSS </a:t>
            </a:r>
            <a:r>
              <a:rPr lang="ko-KR" altLang="en-US" sz="2800" dirty="0" smtClean="0"/>
              <a:t>작업 미흡</a:t>
            </a:r>
            <a:r>
              <a:rPr lang="en-US" altLang="ko-KR" sz="2800" dirty="0" smtClean="0"/>
              <a:t>, </a:t>
            </a:r>
            <a:r>
              <a:rPr lang="ko-KR" altLang="en-US" sz="2800" dirty="0" smtClean="0"/>
              <a:t>초보 수준인 페이지들은 좀 더 보완 할 것</a:t>
            </a:r>
            <a:endParaRPr lang="en-US" altLang="ko-KR" sz="2800" dirty="0" smtClean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550211" y="3137547"/>
            <a:ext cx="10981387" cy="858720"/>
          </a:xfrm>
          <a:prstGeom prst="rect">
            <a:avLst/>
          </a:prstGeom>
        </p:spPr>
        <p:txBody>
          <a:bodyPr lIns="0" tIns="0" rIns="0" bIns="0"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itchFamily="34" charset="0"/>
              <a:buChar char="•"/>
            </a:pPr>
            <a:r>
              <a:rPr lang="ko-KR" altLang="en-US" dirty="0" smtClean="0"/>
              <a:t>다음 발표 목표</a:t>
            </a:r>
            <a:endParaRPr lang="ko-KR" altLang="en-US" dirty="0"/>
          </a:p>
        </p:txBody>
      </p:sp>
      <p:sp>
        <p:nvSpPr>
          <p:cNvPr id="6" name="부제목 2"/>
          <p:cNvSpPr txBox="1">
            <a:spLocks/>
          </p:cNvSpPr>
          <p:nvPr/>
        </p:nvSpPr>
        <p:spPr>
          <a:xfrm>
            <a:off x="660280" y="4140201"/>
            <a:ext cx="10972440" cy="2099732"/>
          </a:xfrm>
          <a:prstGeom prst="rect">
            <a:avLst/>
          </a:prstGeom>
        </p:spPr>
        <p:txBody>
          <a:bodyPr lIns="0" tIns="0" rIns="0" bIns="0"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>
              <a:buFont typeface="+mj-lt"/>
              <a:buAutoNum type="arabicPeriod"/>
            </a:pPr>
            <a:r>
              <a:rPr lang="ko-KR" altLang="en-US" sz="2800" dirty="0" smtClean="0"/>
              <a:t>현재 제작중인 웹 페이지까지 구현 완료</a:t>
            </a:r>
            <a:endParaRPr lang="en-US" altLang="ko-KR" sz="2800" dirty="0" smtClean="0"/>
          </a:p>
          <a:p>
            <a:pPr marL="514350" indent="-514350">
              <a:buFont typeface="+mj-lt"/>
              <a:buAutoNum type="arabicPeriod"/>
            </a:pPr>
            <a:r>
              <a:rPr lang="ko-KR" altLang="en-US" sz="2800" dirty="0" err="1" smtClean="0"/>
              <a:t>안드로이드</a:t>
            </a:r>
            <a:r>
              <a:rPr lang="ko-KR" altLang="en-US" sz="2800" dirty="0" smtClean="0"/>
              <a:t> 화면 구현 시작</a:t>
            </a:r>
            <a:r>
              <a:rPr lang="en-US" altLang="ko-KR" sz="2800" dirty="0" smtClean="0"/>
              <a:t>, </a:t>
            </a:r>
            <a:r>
              <a:rPr lang="ko-KR" altLang="en-US" sz="2800" dirty="0" smtClean="0"/>
              <a:t>본인 파트 최소 </a:t>
            </a:r>
            <a:r>
              <a:rPr lang="en-US" altLang="ko-KR" sz="2800" dirty="0" smtClean="0"/>
              <a:t>2</a:t>
            </a:r>
            <a:r>
              <a:rPr lang="ko-KR" altLang="en-US" sz="2800" dirty="0" smtClean="0"/>
              <a:t>페이지 이상 구현 및 화면 연결</a:t>
            </a:r>
            <a:endParaRPr lang="en-US" altLang="ko-KR" sz="2800" dirty="0"/>
          </a:p>
          <a:p>
            <a:pPr marL="514350" indent="-514350">
              <a:buFont typeface="+mj-lt"/>
              <a:buAutoNum type="arabicPeriod"/>
            </a:pPr>
            <a:r>
              <a:rPr lang="ko-KR" altLang="en-US" sz="2800" dirty="0" smtClean="0"/>
              <a:t>데이터 베이스 설계</a:t>
            </a:r>
            <a:r>
              <a:rPr lang="en-US" altLang="ko-KR" sz="2800" dirty="0"/>
              <a:t> </a:t>
            </a:r>
            <a:r>
              <a:rPr lang="ko-KR" altLang="en-US" sz="2800" dirty="0" smtClean="0"/>
              <a:t>완료</a:t>
            </a:r>
            <a:r>
              <a:rPr lang="en-US" altLang="ko-KR" sz="2800" dirty="0" smtClean="0"/>
              <a:t>, </a:t>
            </a:r>
            <a:r>
              <a:rPr lang="ko-KR" altLang="en-US" sz="2800" dirty="0" smtClean="0"/>
              <a:t>테이블 작성 및 데이터 입력</a:t>
            </a:r>
            <a:r>
              <a:rPr lang="en-US" altLang="ko-KR" sz="2800" dirty="0"/>
              <a:t> </a:t>
            </a:r>
            <a:r>
              <a:rPr lang="ko-KR" altLang="en-US" sz="2800" dirty="0" smtClean="0"/>
              <a:t>후 </a:t>
            </a:r>
            <a:r>
              <a:rPr lang="en-US" altLang="ko-KR" sz="2800" dirty="0" smtClean="0"/>
              <a:t>SQL</a:t>
            </a:r>
            <a:r>
              <a:rPr lang="ko-KR" altLang="en-US" sz="2800" dirty="0" smtClean="0"/>
              <a:t>문 작성 시작</a:t>
            </a:r>
            <a:endParaRPr lang="en-US" altLang="ko-KR" sz="2800" dirty="0" smtClean="0"/>
          </a:p>
        </p:txBody>
      </p:sp>
    </p:spTree>
    <p:extLst>
      <p:ext uri="{BB962C8B-B14F-4D97-AF65-F5344CB8AC3E}">
        <p14:creationId xmlns:p14="http://schemas.microsoft.com/office/powerpoint/2010/main" val="2898992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그림 3"/>
          <p:cNvPicPr/>
          <p:nvPr/>
        </p:nvPicPr>
        <p:blipFill>
          <a:blip r:embed="rId2"/>
          <a:stretch/>
        </p:blipFill>
        <p:spPr>
          <a:xfrm>
            <a:off x="2160" y="0"/>
            <a:ext cx="12186720" cy="6857280"/>
          </a:xfrm>
          <a:prstGeom prst="rect">
            <a:avLst/>
          </a:prstGeom>
          <a:ln>
            <a:noFill/>
          </a:ln>
        </p:spPr>
      </p:pic>
      <p:sp>
        <p:nvSpPr>
          <p:cNvPr id="251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latin typeface="맑은 고딕"/>
              </a:rPr>
              <a:t>6. </a:t>
            </a:r>
            <a:r>
              <a:rPr lang="en-US" altLang="ko-KR" sz="4400" spc="-1" dirty="0" err="1">
                <a:solidFill>
                  <a:srgbClr val="000000"/>
                </a:solidFill>
                <a:latin typeface="맑은 고딕"/>
              </a:rPr>
              <a:t>화면</a:t>
            </a:r>
            <a:r>
              <a:rPr lang="en-US" altLang="ko-KR" sz="4400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altLang="ko-KR" sz="4400" spc="-1" dirty="0" err="1">
                <a:solidFill>
                  <a:srgbClr val="000000"/>
                </a:solidFill>
                <a:latin typeface="맑은 고딕"/>
              </a:rPr>
              <a:t>구현</a:t>
            </a:r>
            <a:r>
              <a:rPr lang="en-US" altLang="ko-KR" sz="4400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altLang="ko-KR" sz="4400" spc="-1" dirty="0" err="1">
                <a:solidFill>
                  <a:srgbClr val="000000"/>
                </a:solidFill>
                <a:latin typeface="맑은 고딕"/>
              </a:rPr>
              <a:t>현황</a:t>
            </a:r>
            <a:r>
              <a:rPr lang="en-US" altLang="ko-KR" sz="4400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ko-KR" altLang="en-US" sz="4400" spc="-1" dirty="0">
                <a:solidFill>
                  <a:srgbClr val="000000"/>
                </a:solidFill>
                <a:latin typeface="맑은 고딕"/>
              </a:rPr>
              <a:t>및 </a:t>
            </a:r>
            <a:r>
              <a:rPr lang="en-US" altLang="ko-KR" sz="4400" spc="-1" dirty="0">
                <a:solidFill>
                  <a:srgbClr val="000000"/>
                </a:solidFill>
                <a:latin typeface="맑은 고딕"/>
              </a:rPr>
              <a:t>SQL </a:t>
            </a:r>
            <a:r>
              <a:rPr lang="ko-KR" altLang="en-US" sz="4400" spc="-1" dirty="0">
                <a:solidFill>
                  <a:srgbClr val="000000"/>
                </a:solidFill>
                <a:latin typeface="맑은 고딕"/>
              </a:rPr>
              <a:t>작성 소개</a:t>
            </a:r>
            <a:endParaRPr lang="en-US" sz="4400" b="0" strike="noStrike" spc="-1" dirty="0">
              <a:latin typeface="Noto Sans CJK JP"/>
            </a:endParaRPr>
          </a:p>
        </p:txBody>
      </p:sp>
      <p:sp>
        <p:nvSpPr>
          <p:cNvPr id="252" name="CustomShape 2"/>
          <p:cNvSpPr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8" name="그림 3"/>
          <p:cNvPicPr/>
          <p:nvPr/>
        </p:nvPicPr>
        <p:blipFill>
          <a:blip r:embed="rId2"/>
          <a:stretch/>
        </p:blipFill>
        <p:spPr>
          <a:xfrm>
            <a:off x="2160" y="0"/>
            <a:ext cx="12186720" cy="6857280"/>
          </a:xfrm>
          <a:prstGeom prst="rect">
            <a:avLst/>
          </a:prstGeom>
          <a:ln>
            <a:noFill/>
          </a:ln>
        </p:spPr>
      </p:pic>
      <p:sp>
        <p:nvSpPr>
          <p:cNvPr id="599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latin typeface="맑은 고딕"/>
              </a:rPr>
              <a:t>6. </a:t>
            </a:r>
            <a:r>
              <a:rPr lang="en-US" altLang="ko-KR" sz="4400" spc="-1" dirty="0" err="1">
                <a:solidFill>
                  <a:srgbClr val="000000"/>
                </a:solidFill>
                <a:latin typeface="맑은 고딕"/>
              </a:rPr>
              <a:t>화면</a:t>
            </a:r>
            <a:r>
              <a:rPr lang="en-US" altLang="ko-KR" sz="4400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altLang="ko-KR" sz="4400" spc="-1" dirty="0" err="1">
                <a:solidFill>
                  <a:srgbClr val="000000"/>
                </a:solidFill>
                <a:latin typeface="맑은 고딕"/>
              </a:rPr>
              <a:t>구현</a:t>
            </a:r>
            <a:r>
              <a:rPr lang="en-US" altLang="ko-KR" sz="4400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altLang="ko-KR" sz="4400" spc="-1" dirty="0" err="1">
                <a:solidFill>
                  <a:srgbClr val="000000"/>
                </a:solidFill>
                <a:latin typeface="맑은 고딕"/>
              </a:rPr>
              <a:t>현황</a:t>
            </a:r>
            <a:r>
              <a:rPr lang="en-US" altLang="ko-KR" sz="4400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ko-KR" altLang="en-US" sz="4400" spc="-1" dirty="0">
                <a:solidFill>
                  <a:srgbClr val="000000"/>
                </a:solidFill>
                <a:latin typeface="맑은 고딕"/>
              </a:rPr>
              <a:t>및 </a:t>
            </a:r>
            <a:r>
              <a:rPr lang="en-US" altLang="ko-KR" sz="4400" spc="-1" dirty="0">
                <a:solidFill>
                  <a:srgbClr val="000000"/>
                </a:solidFill>
                <a:latin typeface="맑은 고딕"/>
              </a:rPr>
              <a:t>SQL </a:t>
            </a:r>
            <a:r>
              <a:rPr lang="ko-KR" altLang="en-US" sz="4400" spc="-1" dirty="0">
                <a:solidFill>
                  <a:srgbClr val="000000"/>
                </a:solidFill>
                <a:latin typeface="맑은 고딕"/>
              </a:rPr>
              <a:t>작성 소개</a:t>
            </a:r>
            <a:endParaRPr lang="en-US" sz="4400" b="0" strike="noStrike" spc="-1" dirty="0">
              <a:latin typeface="Noto Sans CJK JP"/>
            </a:endParaRPr>
          </a:p>
        </p:txBody>
      </p:sp>
      <p:sp>
        <p:nvSpPr>
          <p:cNvPr id="600" name="CustomShape 2"/>
          <p:cNvSpPr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김현태</a:t>
            </a:r>
            <a:endParaRPr lang="en-US" sz="2800" b="0" strike="noStrike" spc="-1">
              <a:latin typeface="Noto Sans CJK JP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2800" b="0" strike="noStrike" spc="-1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User_프로젝트 카테고리 메뉴</a:t>
            </a:r>
            <a:endParaRPr lang="en-US" sz="2800" b="0" strike="noStrike" spc="-1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User_프로젝트 카테고리 메인</a:t>
            </a:r>
            <a:endParaRPr lang="en-US" sz="2800" b="0" strike="noStrike" spc="-1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User_프로젝트 상세 페이지</a:t>
            </a:r>
            <a:endParaRPr lang="en-US" sz="2800" b="0" strike="noStrike" spc="-1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Admin_프로젝트 관리</a:t>
            </a:r>
            <a:endParaRPr lang="en-US" sz="2800" b="0" strike="noStrike" spc="-1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Admin_프로젝트 신고 페이지</a:t>
            </a:r>
            <a:endParaRPr lang="en-US" sz="2800" b="0" strike="noStrike" spc="-1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Admin_통계</a:t>
            </a:r>
            <a:endParaRPr lang="en-US" sz="2800" b="0" strike="noStrike" spc="-1">
              <a:latin typeface="Noto Sans CJK JP"/>
            </a:endParaRPr>
          </a:p>
        </p:txBody>
      </p:sp>
    </p:spTree>
    <p:extLst>
      <p:ext uri="{BB962C8B-B14F-4D97-AF65-F5344CB8AC3E}">
        <p14:creationId xmlns:p14="http://schemas.microsoft.com/office/powerpoint/2010/main" val="108595358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2917507497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user_w_ht_category_menu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프로젝트 </a:t>
                      </a:r>
                      <a:r>
                        <a:rPr 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카테고리 </a:t>
                      </a: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메뉴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4024332202"/>
              </p:ext>
            </p:extLst>
          </p:nvPr>
        </p:nvGraphicFramePr>
        <p:xfrm>
          <a:off x="8509686" y="1289960"/>
          <a:ext cx="3532000" cy="55051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7024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>
                          <a:latin typeface="맑은 고딕"/>
                        </a:rPr>
                        <a:t>좌측 카테고리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호출</a:t>
                      </a:r>
                      <a:endParaRPr lang="en-US" altLang="ko-KR" sz="1500" b="0" i="0" u="none" strike="noStrike" cap="none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en-US" sz="1500" b="0" i="0" u="none" strike="noStrike" cap="none" noProof="0" dirty="0" smtClean="0">
                          <a:latin typeface="맑은 고딕"/>
                        </a:rPr>
                        <a:t>-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슬라이드 배너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258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IT,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가전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가구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패션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뷰티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 err="1">
                          <a:latin typeface="Malgun Gothic"/>
                          <a:ea typeface="Malgun Gothic"/>
                        </a:rPr>
                        <a:t>푸드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여행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레저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스포츠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반려동물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음악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저작권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영화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각 카테고리별 프로젝트 호출 버튼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주화면으로 </a:t>
                      </a:r>
                      <a:r>
                        <a:rPr lang="ko-KR" altLang="en-US" sz="1500" b="0" i="0" u="none" strike="noStrike" cap="none" noProof="0" dirty="0" err="1">
                          <a:latin typeface="Malgun Gothic"/>
                          <a:ea typeface="Malgun Gothic"/>
                        </a:rPr>
                        <a:t>컨텐츠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 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표시</a:t>
                      </a:r>
                      <a:endParaRPr lang="en-US" altLang="ko-KR" sz="1500" b="0" i="0" u="none" strike="noStrike" cap="none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선택한 카테고리는 다르게 표시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우측 카테고리 </a:t>
                      </a:r>
                      <a:r>
                        <a:rPr lang="ko-KR" altLang="en-US" sz="1500" u="none" strike="noStrike" cap="none" dirty="0">
                          <a:solidFill>
                            <a:schemeClr val="dk1"/>
                          </a:solidFill>
                        </a:rPr>
                        <a:t>호출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1171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카테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고리 내 표시할 프로젝트 종류를 선택하기 위한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셀렉트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박스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에서 선택한 프로젝트 종류의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차 세부 구분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셀렉트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박스 </a:t>
                      </a: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9922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 smtClean="0"/>
                        <a:t>2</a:t>
                      </a:r>
                      <a:r>
                        <a:rPr lang="ko-KR" altLang="en-US" sz="1500" dirty="0" smtClean="0"/>
                        <a:t>차 세부 구분 </a:t>
                      </a:r>
                      <a:r>
                        <a:rPr lang="ko-KR" altLang="en-US" sz="1500" dirty="0" err="1" smtClean="0"/>
                        <a:t>셀렉트</a:t>
                      </a:r>
                      <a:r>
                        <a:rPr lang="ko-KR" altLang="en-US" sz="1500" dirty="0" smtClean="0"/>
                        <a:t> 박스에서 선택된 내용에 해당하는 프로젝트들을 주 화면에 호출</a:t>
                      </a: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84490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pSp>
        <p:nvGrpSpPr>
          <p:cNvPr id="2" name="그룹 1"/>
          <p:cNvGrpSpPr/>
          <p:nvPr/>
        </p:nvGrpSpPr>
        <p:grpSpPr>
          <a:xfrm>
            <a:off x="121023" y="1271965"/>
            <a:ext cx="8069131" cy="5349900"/>
            <a:chOff x="121023" y="1271965"/>
            <a:chExt cx="8069131" cy="5349900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xmlns="" id="{1F85C6AD-0751-4B6C-A5F4-516AC12DF4CE}"/>
                </a:ext>
              </a:extLst>
            </p:cNvPr>
            <p:cNvGrpSpPr/>
            <p:nvPr/>
          </p:nvGrpSpPr>
          <p:grpSpPr>
            <a:xfrm>
              <a:off x="121023" y="1271965"/>
              <a:ext cx="8069131" cy="5349900"/>
              <a:chOff x="121023" y="1271965"/>
              <a:chExt cx="8069131" cy="5349900"/>
            </a:xfrm>
          </p:grpSpPr>
          <p:sp>
            <p:nvSpPr>
              <p:cNvPr id="168" name="Google Shape;168;g7c553259d1_0_81"/>
              <p:cNvSpPr/>
              <p:nvPr/>
            </p:nvSpPr>
            <p:spPr>
              <a:xfrm>
                <a:off x="157954" y="1271965"/>
                <a:ext cx="8032200" cy="5349900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endParaRPr sz="15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cxnSp>
            <p:nvCxnSpPr>
              <p:cNvPr id="22" name="직선 화살표 연결선 21">
                <a:extLst>
                  <a:ext uri="{FF2B5EF4-FFF2-40B4-BE49-F238E27FC236}">
                    <a16:creationId xmlns:a16="http://schemas.microsoft.com/office/drawing/2014/main" xmlns="" id="{CCEC4258-E719-40F7-A7AD-240A09AA73A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9586" y="2447789"/>
                <a:ext cx="7610475" cy="0"/>
              </a:xfrm>
              <a:prstGeom prst="straightConnector1">
                <a:avLst/>
              </a:prstGeom>
              <a:ln w="28575">
                <a:solidFill>
                  <a:srgbClr val="DC7F0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" name="Google Shape;209;g7c553259d1_0_81">
                <a:extLst>
                  <a:ext uri="{FF2B5EF4-FFF2-40B4-BE49-F238E27FC236}">
                    <a16:creationId xmlns:a16="http://schemas.microsoft.com/office/drawing/2014/main" xmlns="" id="{F3871749-3F10-4D5D-96D4-17708C10FB40}"/>
                  </a:ext>
                </a:extLst>
              </p:cNvPr>
              <p:cNvSpPr/>
              <p:nvPr/>
            </p:nvSpPr>
            <p:spPr>
              <a:xfrm rot="16080000">
                <a:off x="321801" y="1843660"/>
                <a:ext cx="201000" cy="173700"/>
              </a:xfrm>
              <a:prstGeom prst="triangle">
                <a:avLst>
                  <a:gd name="adj" fmla="val 50000"/>
                </a:avLst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09;g7c553259d1_0_81">
                <a:extLst>
                  <a:ext uri="{FF2B5EF4-FFF2-40B4-BE49-F238E27FC236}">
                    <a16:creationId xmlns:a16="http://schemas.microsoft.com/office/drawing/2014/main" xmlns="" id="{B60571CA-13FA-4AA2-9369-C6414EF858EC}"/>
                  </a:ext>
                </a:extLst>
              </p:cNvPr>
              <p:cNvSpPr/>
              <p:nvPr/>
            </p:nvSpPr>
            <p:spPr>
              <a:xfrm rot="5400000">
                <a:off x="7760825" y="1843659"/>
                <a:ext cx="201000" cy="173700"/>
              </a:xfrm>
              <a:prstGeom prst="triangle">
                <a:avLst>
                  <a:gd name="adj" fmla="val 50000"/>
                </a:avLst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" name="타원 4">
                <a:extLst>
                  <a:ext uri="{FF2B5EF4-FFF2-40B4-BE49-F238E27FC236}">
                    <a16:creationId xmlns:a16="http://schemas.microsoft.com/office/drawing/2014/main" xmlns="" id="{F94C7356-D7A1-42AC-A4E1-2DCD8803BE02}"/>
                  </a:ext>
                </a:extLst>
              </p:cNvPr>
              <p:cNvSpPr/>
              <p:nvPr/>
            </p:nvSpPr>
            <p:spPr>
              <a:xfrm>
                <a:off x="628650" y="1514475"/>
                <a:ext cx="819150" cy="819150"/>
              </a:xfrm>
              <a:prstGeom prst="ellipse">
                <a:avLst/>
              </a:prstGeom>
              <a:solidFill>
                <a:srgbClr val="DC7F0D">
                  <a:alpha val="3607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500" dirty="0">
                    <a:ea typeface="맑은 고딕"/>
                  </a:rPr>
                  <a:t>IT</a:t>
                </a:r>
                <a:endParaRPr lang="ko-KR" altLang="en-US" sz="1500" dirty="0"/>
              </a:p>
            </p:txBody>
          </p:sp>
          <p:sp>
            <p:nvSpPr>
              <p:cNvPr id="27" name="타원 26">
                <a:extLst>
                  <a:ext uri="{FF2B5EF4-FFF2-40B4-BE49-F238E27FC236}">
                    <a16:creationId xmlns:a16="http://schemas.microsoft.com/office/drawing/2014/main" xmlns="" id="{115563C6-886D-44D9-B984-839C5DACBEFC}"/>
                  </a:ext>
                </a:extLst>
              </p:cNvPr>
              <p:cNvSpPr/>
              <p:nvPr/>
            </p:nvSpPr>
            <p:spPr>
              <a:xfrm>
                <a:off x="1663700" y="1504950"/>
                <a:ext cx="819150" cy="819150"/>
              </a:xfrm>
              <a:prstGeom prst="ellipse">
                <a:avLst/>
              </a:prstGeom>
              <a:solidFill>
                <a:srgbClr val="DC7F0D">
                  <a:alpha val="3607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500" dirty="0">
                    <a:ea typeface="맑은 고딕"/>
                  </a:rPr>
                  <a:t>가전</a:t>
                </a:r>
                <a:endParaRPr lang="ko-KR" altLang="en-US" sz="1500" dirty="0"/>
              </a:p>
            </p:txBody>
          </p:sp>
          <p:sp>
            <p:nvSpPr>
              <p:cNvPr id="28" name="타원 27">
                <a:extLst>
                  <a:ext uri="{FF2B5EF4-FFF2-40B4-BE49-F238E27FC236}">
                    <a16:creationId xmlns:a16="http://schemas.microsoft.com/office/drawing/2014/main" xmlns="" id="{1B6D3888-4CA7-46A5-8E1D-81B73F59FF1F}"/>
                  </a:ext>
                </a:extLst>
              </p:cNvPr>
              <p:cNvSpPr/>
              <p:nvPr/>
            </p:nvSpPr>
            <p:spPr>
              <a:xfrm>
                <a:off x="6838950" y="1504950"/>
                <a:ext cx="819150" cy="819150"/>
              </a:xfrm>
              <a:prstGeom prst="ellipse">
                <a:avLst/>
              </a:prstGeom>
              <a:solidFill>
                <a:srgbClr val="DC7F0D">
                  <a:alpha val="3607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500" dirty="0">
                    <a:ea typeface="맑은 고딕"/>
                  </a:rPr>
                  <a:t>여행</a:t>
                </a:r>
                <a:endParaRPr lang="ko-KR" altLang="en-US" sz="1500" dirty="0"/>
              </a:p>
            </p:txBody>
          </p:sp>
          <p:sp>
            <p:nvSpPr>
              <p:cNvPr id="29" name="타원 28">
                <a:extLst>
                  <a:ext uri="{FF2B5EF4-FFF2-40B4-BE49-F238E27FC236}">
                    <a16:creationId xmlns:a16="http://schemas.microsoft.com/office/drawing/2014/main" xmlns="" id="{7C815D61-07C6-4627-90E1-2EB4D0CED5A3}"/>
                  </a:ext>
                </a:extLst>
              </p:cNvPr>
              <p:cNvSpPr/>
              <p:nvPr/>
            </p:nvSpPr>
            <p:spPr>
              <a:xfrm>
                <a:off x="5803900" y="1504950"/>
                <a:ext cx="819150" cy="819150"/>
              </a:xfrm>
              <a:prstGeom prst="ellipse">
                <a:avLst/>
              </a:prstGeom>
              <a:solidFill>
                <a:srgbClr val="DC7F0D">
                  <a:alpha val="3607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500" dirty="0" err="1">
                    <a:ea typeface="맑은 고딕"/>
                  </a:rPr>
                  <a:t>푸드</a:t>
                </a:r>
                <a:endParaRPr lang="ko-KR" altLang="en-US" sz="1500" dirty="0" err="1"/>
              </a:p>
            </p:txBody>
          </p:sp>
          <p:sp>
            <p:nvSpPr>
              <p:cNvPr id="30" name="타원 29">
                <a:extLst>
                  <a:ext uri="{FF2B5EF4-FFF2-40B4-BE49-F238E27FC236}">
                    <a16:creationId xmlns:a16="http://schemas.microsoft.com/office/drawing/2014/main" xmlns="" id="{72E9870F-ABFB-494D-8023-215084EBA05C}"/>
                  </a:ext>
                </a:extLst>
              </p:cNvPr>
              <p:cNvSpPr/>
              <p:nvPr/>
            </p:nvSpPr>
            <p:spPr>
              <a:xfrm>
                <a:off x="4768850" y="1504950"/>
                <a:ext cx="819150" cy="819150"/>
              </a:xfrm>
              <a:prstGeom prst="ellipse">
                <a:avLst/>
              </a:prstGeom>
              <a:solidFill>
                <a:srgbClr val="DC7F0D">
                  <a:alpha val="3607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500" dirty="0">
                    <a:ea typeface="맑은 고딕"/>
                  </a:rPr>
                  <a:t>뷰티</a:t>
                </a:r>
                <a:endParaRPr lang="ko-KR" altLang="en-US" sz="1500" dirty="0"/>
              </a:p>
            </p:txBody>
          </p:sp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xmlns="" id="{E616952D-60CD-4373-A2D0-B4FD5659943A}"/>
                  </a:ext>
                </a:extLst>
              </p:cNvPr>
              <p:cNvSpPr/>
              <p:nvPr/>
            </p:nvSpPr>
            <p:spPr>
              <a:xfrm>
                <a:off x="3733800" y="1504950"/>
                <a:ext cx="819150" cy="819150"/>
              </a:xfrm>
              <a:prstGeom prst="ellipse">
                <a:avLst/>
              </a:prstGeom>
              <a:solidFill>
                <a:srgbClr val="DC7F0D"/>
              </a:solidFill>
              <a:ln>
                <a:solidFill>
                  <a:srgbClr val="DC7F0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500" dirty="0">
                    <a:ea typeface="맑은 고딕"/>
                  </a:rPr>
                  <a:t>패션</a:t>
                </a:r>
                <a:endParaRPr lang="ko-KR" altLang="en-US" sz="1500" dirty="0"/>
              </a:p>
            </p:txBody>
          </p:sp>
          <p:sp>
            <p:nvSpPr>
              <p:cNvPr id="32" name="타원 31">
                <a:extLst>
                  <a:ext uri="{FF2B5EF4-FFF2-40B4-BE49-F238E27FC236}">
                    <a16:creationId xmlns:a16="http://schemas.microsoft.com/office/drawing/2014/main" xmlns="" id="{ED2B5723-8454-4313-A09E-3752D4CD42EF}"/>
                  </a:ext>
                </a:extLst>
              </p:cNvPr>
              <p:cNvSpPr/>
              <p:nvPr/>
            </p:nvSpPr>
            <p:spPr>
              <a:xfrm>
                <a:off x="2698750" y="1504950"/>
                <a:ext cx="819150" cy="819150"/>
              </a:xfrm>
              <a:prstGeom prst="ellipse">
                <a:avLst/>
              </a:prstGeom>
              <a:solidFill>
                <a:srgbClr val="DC7F0D">
                  <a:alpha val="3607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500" dirty="0">
                    <a:ea typeface="맑은 고딕"/>
                  </a:rPr>
                  <a:t>가구</a:t>
                </a:r>
                <a:endParaRPr lang="ko-KR" altLang="en-US" sz="1500" dirty="0"/>
              </a:p>
            </p:txBody>
          </p:sp>
          <p:cxnSp>
            <p:nvCxnSpPr>
              <p:cNvPr id="33" name="직선 화살표 연결선 32">
                <a:extLst>
                  <a:ext uri="{FF2B5EF4-FFF2-40B4-BE49-F238E27FC236}">
                    <a16:creationId xmlns:a16="http://schemas.microsoft.com/office/drawing/2014/main" xmlns="" id="{9539B510-6A62-45AD-BF69-1B253709CA9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9586" y="1369030"/>
                <a:ext cx="7610475" cy="1"/>
              </a:xfrm>
              <a:prstGeom prst="straightConnector1">
                <a:avLst/>
              </a:prstGeom>
              <a:ln w="28575">
                <a:solidFill>
                  <a:srgbClr val="DC7F0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6" name="Google Shape;196;g7c553259d1_0_81"/>
              <p:cNvSpPr/>
              <p:nvPr/>
            </p:nvSpPr>
            <p:spPr>
              <a:xfrm>
                <a:off x="7826430" y="1558752"/>
                <a:ext cx="302700" cy="3246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lang="ko-KR" sz="1800" b="1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3</a:t>
                </a:r>
                <a:endParaRPr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74" name="Google Shape;174;g7c553259d1_0_81"/>
              <p:cNvSpPr/>
              <p:nvPr/>
            </p:nvSpPr>
            <p:spPr>
              <a:xfrm>
                <a:off x="565963" y="1385492"/>
                <a:ext cx="302700" cy="3246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lang="ko-KR" sz="1800" b="1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2</a:t>
                </a:r>
                <a:endParaRPr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73" name="Google Shape;173;g7c553259d1_0_81"/>
              <p:cNvSpPr/>
              <p:nvPr/>
            </p:nvSpPr>
            <p:spPr>
              <a:xfrm>
                <a:off x="121023" y="1545913"/>
                <a:ext cx="302700" cy="3246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lang="ko-KR" sz="1800" b="1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1</a:t>
                </a:r>
                <a:endParaRPr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38" name="직사각형 37"/>
            <p:cNvSpPr/>
            <p:nvPr/>
          </p:nvSpPr>
          <p:spPr>
            <a:xfrm>
              <a:off x="3755317" y="2556943"/>
              <a:ext cx="1974166" cy="437541"/>
            </a:xfrm>
            <a:prstGeom prst="rect">
              <a:avLst/>
            </a:prstGeom>
            <a:solidFill>
              <a:srgbClr val="DC7F0D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300" b="1" dirty="0" smtClean="0"/>
                <a:t>베스트 프로젝트</a:t>
              </a:r>
              <a:endParaRPr lang="ko-KR" altLang="en-US" sz="1300" b="1" dirty="0"/>
            </a:p>
          </p:txBody>
        </p:sp>
        <p:sp>
          <p:nvSpPr>
            <p:cNvPr id="39" name="갈매기형 수장 38"/>
            <p:cNvSpPr/>
            <p:nvPr/>
          </p:nvSpPr>
          <p:spPr>
            <a:xfrm rot="5400000">
              <a:off x="5375411" y="2652620"/>
              <a:ext cx="227031" cy="246185"/>
            </a:xfrm>
            <a:prstGeom prst="chevron">
              <a:avLst>
                <a:gd name="adj" fmla="val 64285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07" name="Google Shape;207;g7c553259d1_0_81"/>
            <p:cNvSpPr/>
            <p:nvPr/>
          </p:nvSpPr>
          <p:spPr>
            <a:xfrm>
              <a:off x="3517900" y="2613412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4</a:t>
              </a:r>
              <a:endParaRPr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40" name="직사각형 39"/>
          <p:cNvSpPr/>
          <p:nvPr/>
        </p:nvSpPr>
        <p:spPr>
          <a:xfrm>
            <a:off x="6003614" y="2556941"/>
            <a:ext cx="1974166" cy="437541"/>
          </a:xfrm>
          <a:prstGeom prst="rect">
            <a:avLst/>
          </a:prstGeom>
          <a:solidFill>
            <a:srgbClr val="DC7F0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300" b="1" dirty="0" smtClean="0"/>
              <a:t>투자 </a:t>
            </a:r>
            <a:r>
              <a:rPr lang="ko-KR" altLang="en-US" sz="1300" b="1" dirty="0" err="1" smtClean="0"/>
              <a:t>금액순</a:t>
            </a:r>
            <a:endParaRPr lang="ko-KR" altLang="en-US" sz="1300" b="1" dirty="0"/>
          </a:p>
        </p:txBody>
      </p:sp>
      <p:sp>
        <p:nvSpPr>
          <p:cNvPr id="41" name="Google Shape;207;g7c553259d1_0_81"/>
          <p:cNvSpPr/>
          <p:nvPr/>
        </p:nvSpPr>
        <p:spPr>
          <a:xfrm>
            <a:off x="5803900" y="261341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2" name="갈매기형 수장 41"/>
          <p:cNvSpPr/>
          <p:nvPr/>
        </p:nvSpPr>
        <p:spPr>
          <a:xfrm rot="5400000">
            <a:off x="7675156" y="2652620"/>
            <a:ext cx="227031" cy="246185"/>
          </a:xfrm>
          <a:prstGeom prst="chevron">
            <a:avLst>
              <a:gd name="adj" fmla="val 64285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137658"/>
              </p:ext>
            </p:extLst>
          </p:nvPr>
        </p:nvGraphicFramePr>
        <p:xfrm>
          <a:off x="3394333" y="3460615"/>
          <a:ext cx="5001062" cy="238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00531"/>
                <a:gridCol w="2500531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</a:t>
                      </a:r>
                      <a:r>
                        <a:rPr lang="ko-KR" altLang="en-US" dirty="0" smtClean="0"/>
                        <a:t>차 </a:t>
                      </a:r>
                      <a:r>
                        <a:rPr lang="ko-KR" altLang="en-US" dirty="0" err="1" smtClean="0"/>
                        <a:t>셀렉트</a:t>
                      </a:r>
                      <a:r>
                        <a:rPr lang="ko-KR" altLang="en-US" dirty="0" smtClean="0"/>
                        <a:t> 박스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</a:t>
                      </a:r>
                      <a:r>
                        <a:rPr lang="ko-KR" altLang="en-US" dirty="0" smtClean="0"/>
                        <a:t>차 </a:t>
                      </a:r>
                      <a:r>
                        <a:rPr lang="ko-KR" altLang="en-US" dirty="0" err="1" smtClean="0"/>
                        <a:t>셀렉트박스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*</a:t>
                      </a:r>
                      <a:r>
                        <a:rPr lang="ko-KR" altLang="en-US" sz="1500" dirty="0" smtClean="0"/>
                        <a:t>진행 중 프로젝트</a:t>
                      </a:r>
                      <a:r>
                        <a:rPr lang="en-US" altLang="ko-KR" sz="1500" dirty="0" smtClean="0"/>
                        <a:t>(default)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진행 중 프로젝트</a:t>
                      </a:r>
                      <a:endParaRPr lang="ko-KR" altLang="en-US" sz="15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베스트 프로젝트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조회수순</a:t>
                      </a:r>
                      <a:endParaRPr lang="en-US" altLang="ko-KR" sz="1500" dirty="0" smtClean="0"/>
                    </a:p>
                    <a:p>
                      <a:pPr latinLnBrk="1"/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투</a:t>
                      </a:r>
                      <a:r>
                        <a:rPr lang="ko-KR" altLang="en-US" sz="1500" baseline="0" dirty="0" smtClean="0"/>
                        <a:t>자 </a:t>
                      </a:r>
                      <a:r>
                        <a:rPr lang="ko-KR" altLang="en-US" sz="1500" baseline="0" dirty="0" err="1" smtClean="0"/>
                        <a:t>금액순</a:t>
                      </a:r>
                      <a:endParaRPr lang="ko-KR" altLang="en-US" sz="1500" dirty="0"/>
                    </a:p>
                  </a:txBody>
                  <a:tcPr/>
                </a:tc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다가올 프로젝트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다가올 프로젝트</a:t>
                      </a:r>
                      <a:endParaRPr lang="ko-KR" altLang="en-US" sz="1500" dirty="0"/>
                    </a:p>
                  </a:txBody>
                  <a:tcPr/>
                </a:tc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지나간 프로젝트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종료 프로젝트 전체</a:t>
                      </a:r>
                      <a:endParaRPr lang="en-US" altLang="ko-KR" sz="1500" dirty="0" smtClean="0"/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아깝게 목표 </a:t>
                      </a:r>
                      <a:r>
                        <a:rPr lang="ko-KR" altLang="en-US" sz="1500" dirty="0" err="1" smtClean="0"/>
                        <a:t>미달성된</a:t>
                      </a:r>
                      <a:r>
                        <a:rPr lang="ko-KR" altLang="en-US" sz="1500" dirty="0" smtClean="0"/>
                        <a:t> 프로젝트</a:t>
                      </a:r>
                      <a:endParaRPr lang="ko-KR" altLang="en-US" sz="15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1" name="아래쪽 화살표 10"/>
          <p:cNvSpPr/>
          <p:nvPr/>
        </p:nvSpPr>
        <p:spPr>
          <a:xfrm rot="10800000">
            <a:off x="4453152" y="3002722"/>
            <a:ext cx="315698" cy="41189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아래쪽 화살표 42"/>
          <p:cNvSpPr/>
          <p:nvPr/>
        </p:nvSpPr>
        <p:spPr>
          <a:xfrm rot="10800000">
            <a:off x="6772103" y="3006873"/>
            <a:ext cx="315698" cy="41189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7727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3052" y="5092849"/>
            <a:ext cx="7747820" cy="23580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518" y="71394"/>
            <a:ext cx="8472172" cy="50214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294646" y="2794107"/>
            <a:ext cx="8048530" cy="388085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2354" y="201120"/>
            <a:ext cx="5419725" cy="12192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2354" y="1745760"/>
            <a:ext cx="7077074" cy="83214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8" name="직선 화살표 연결선 7"/>
          <p:cNvCxnSpPr>
            <a:stCxn id="6" idx="1"/>
          </p:cNvCxnSpPr>
          <p:nvPr/>
        </p:nvCxnSpPr>
        <p:spPr>
          <a:xfrm flipH="1">
            <a:off x="3847723" y="810720"/>
            <a:ext cx="1104631" cy="777703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/>
          <p:cNvCxnSpPr>
            <a:stCxn id="7" idx="1"/>
          </p:cNvCxnSpPr>
          <p:nvPr/>
        </p:nvCxnSpPr>
        <p:spPr>
          <a:xfrm flipH="1">
            <a:off x="4055952" y="2161830"/>
            <a:ext cx="896402" cy="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3837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041" y="215501"/>
            <a:ext cx="10898359" cy="64594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804333" y="3293533"/>
            <a:ext cx="10651067" cy="338142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8508" y="369358"/>
            <a:ext cx="8201025" cy="3152775"/>
          </a:xfrm>
          <a:prstGeom prst="rect">
            <a:avLst/>
          </a:prstGeom>
          <a:noFill/>
          <a:ln w="5715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1710266" y="3704167"/>
            <a:ext cx="863600" cy="4318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가전</a:t>
            </a:r>
            <a:endParaRPr lang="ko-KR" altLang="en-US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10861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그림 3"/>
          <p:cNvPicPr/>
          <p:nvPr/>
        </p:nvPicPr>
        <p:blipFill>
          <a:blip r:embed="rId2"/>
          <a:stretch/>
        </p:blipFill>
        <p:spPr>
          <a:xfrm>
            <a:off x="10440" y="8280"/>
            <a:ext cx="12186720" cy="6857280"/>
          </a:xfrm>
          <a:prstGeom prst="rect">
            <a:avLst/>
          </a:prstGeom>
          <a:ln>
            <a:noFill/>
          </a:ln>
        </p:spPr>
      </p:pic>
      <p:sp>
        <p:nvSpPr>
          <p:cNvPr id="81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맑은 고딕"/>
              </a:rPr>
              <a:t>순서</a:t>
            </a:r>
            <a:endParaRPr lang="en-US" sz="4400" b="0" strike="noStrike" spc="-1">
              <a:latin typeface="Noto Sans CJK JP"/>
            </a:endParaRPr>
          </a:p>
        </p:txBody>
      </p:sp>
      <p:sp>
        <p:nvSpPr>
          <p:cNvPr id="82" name="CustomShape 2"/>
          <p:cNvSpPr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514440" indent="-513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맑은 고딕"/>
              <a:buAutoNum type="arabicPeriod"/>
            </a:pP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주제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선정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이유</a:t>
            </a:r>
            <a:endParaRPr lang="en-US" sz="2800" b="0" strike="noStrike" spc="-1" dirty="0">
              <a:latin typeface="Noto Sans CJK JP"/>
            </a:endParaRPr>
          </a:p>
          <a:p>
            <a:pPr marL="514440" indent="-513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맑은 고딕"/>
              <a:buAutoNum type="arabicPeriod"/>
            </a:pP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기능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흐름도</a:t>
            </a:r>
            <a:endParaRPr lang="en-US" sz="2800" b="0" strike="noStrike" spc="-1" dirty="0">
              <a:latin typeface="Noto Sans CJK JP"/>
            </a:endParaRPr>
          </a:p>
          <a:p>
            <a:pPr marL="514440" indent="-513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맑은 고딕"/>
              <a:buAutoNum type="arabicPeriod"/>
            </a:pP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요구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사항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분석</a:t>
            </a:r>
            <a:endParaRPr lang="en-US" sz="2800" b="0" strike="noStrike" spc="-1" dirty="0">
              <a:latin typeface="Noto Sans CJK JP"/>
            </a:endParaRPr>
          </a:p>
          <a:p>
            <a:pPr marL="514440" indent="-513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맑은 고딕"/>
              <a:buAutoNum type="arabicPeriod"/>
            </a:pP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주요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기능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소개</a:t>
            </a:r>
            <a:endParaRPr lang="en-US" sz="2800" b="0" strike="noStrike" spc="-1" dirty="0">
              <a:latin typeface="Noto Sans CJK JP"/>
            </a:endParaRPr>
          </a:p>
          <a:p>
            <a:pPr marL="514440" indent="-513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맑은 고딕"/>
              <a:buAutoNum type="arabicPeriod"/>
            </a:pP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데이터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베이스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설계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현황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소개</a:t>
            </a:r>
            <a:endParaRPr lang="en-US" sz="2800" b="0" strike="noStrike" spc="-1" dirty="0">
              <a:latin typeface="Noto Sans CJK JP"/>
            </a:endParaRPr>
          </a:p>
          <a:p>
            <a:pPr marL="514440" indent="-513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맑은 고딕"/>
              <a:buAutoNum type="arabicPeriod"/>
            </a:pP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화면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구현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 smtClean="0">
                <a:solidFill>
                  <a:srgbClr val="000000"/>
                </a:solidFill>
                <a:latin typeface="맑은 고딕"/>
              </a:rPr>
              <a:t>현황</a:t>
            </a:r>
            <a:r>
              <a:rPr lang="en-US" sz="2800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ko-KR" altLang="en-US" sz="2800" spc="-1" dirty="0" smtClean="0">
                <a:solidFill>
                  <a:srgbClr val="000000"/>
                </a:solidFill>
                <a:latin typeface="맑은 고딕"/>
              </a:rPr>
              <a:t>및 </a:t>
            </a:r>
            <a:r>
              <a:rPr lang="en-US" altLang="ko-KR" sz="2800" spc="-1" dirty="0" smtClean="0">
                <a:solidFill>
                  <a:srgbClr val="000000"/>
                </a:solidFill>
                <a:latin typeface="맑은 고딕"/>
              </a:rPr>
              <a:t>SQL </a:t>
            </a:r>
            <a:r>
              <a:rPr lang="ko-KR" altLang="en-US" sz="2800" spc="-1" dirty="0" smtClean="0">
                <a:solidFill>
                  <a:srgbClr val="000000"/>
                </a:solidFill>
                <a:latin typeface="맑은 고딕"/>
              </a:rPr>
              <a:t>작성 소개</a:t>
            </a:r>
            <a:endParaRPr lang="en-US" sz="2800" b="0" strike="noStrike" spc="-1" dirty="0">
              <a:latin typeface="Noto Sans CJK JP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3464192282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user_w_ht_projects_list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리스트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2009268249"/>
              </p:ext>
            </p:extLst>
          </p:nvPr>
        </p:nvGraphicFramePr>
        <p:xfrm>
          <a:off x="8509686" y="1289960"/>
          <a:ext cx="3532000" cy="532388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44092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8320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카테고리 선택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-&gt;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베스트 프로젝트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11491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베스트 카테고리 내 세부 카테고리 선택을 위한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셀렉트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박스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투자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금액순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조회수순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75984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8273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79734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69604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310354" y="1263944"/>
            <a:ext cx="8032200" cy="5349900"/>
            <a:chOff x="310354" y="1263944"/>
            <a:chExt cx="8032200" cy="5349900"/>
          </a:xfrm>
        </p:grpSpPr>
        <p:sp>
          <p:nvSpPr>
            <p:cNvPr id="63" name="Google Shape;168;g7c553259d1_0_81">
              <a:extLst>
                <a:ext uri="{FF2B5EF4-FFF2-40B4-BE49-F238E27FC236}">
                  <a16:creationId xmlns:a16="http://schemas.microsoft.com/office/drawing/2014/main" xmlns="" id="{17F328D9-F007-4F17-B8D3-F5BF172C39E0}"/>
                </a:ext>
              </a:extLst>
            </p:cNvPr>
            <p:cNvSpPr/>
            <p:nvPr/>
          </p:nvSpPr>
          <p:spPr>
            <a:xfrm>
              <a:off x="310354" y="1263944"/>
              <a:ext cx="8032200" cy="534990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65" name="직선 화살표 연결선 64">
              <a:extLst>
                <a:ext uri="{FF2B5EF4-FFF2-40B4-BE49-F238E27FC236}">
                  <a16:creationId xmlns:a16="http://schemas.microsoft.com/office/drawing/2014/main" xmlns="" id="{79A1FAE9-8D8C-4652-9C5B-BE5298C6EBA4}"/>
                </a:ext>
              </a:extLst>
            </p:cNvPr>
            <p:cNvCxnSpPr>
              <a:cxnSpLocks/>
            </p:cNvCxnSpPr>
            <p:nvPr/>
          </p:nvCxnSpPr>
          <p:spPr>
            <a:xfrm>
              <a:off x="2162175" y="1965386"/>
              <a:ext cx="5945190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화살표 연결선 65">
              <a:extLst>
                <a:ext uri="{FF2B5EF4-FFF2-40B4-BE49-F238E27FC236}">
                  <a16:creationId xmlns:a16="http://schemas.microsoft.com/office/drawing/2014/main" xmlns="" id="{42FE64DF-D8D3-4F10-9773-BDC060E89B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4259" y="3954378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Google Shape;176;g7c553259d1_0_81">
              <a:extLst>
                <a:ext uri="{FF2B5EF4-FFF2-40B4-BE49-F238E27FC236}">
                  <a16:creationId xmlns:a16="http://schemas.microsoft.com/office/drawing/2014/main" xmlns="" id="{E7AA7096-9FC6-45CB-87E7-FD3B983D7A81}"/>
                </a:ext>
              </a:extLst>
            </p:cNvPr>
            <p:cNvSpPr/>
            <p:nvPr/>
          </p:nvSpPr>
          <p:spPr>
            <a:xfrm>
              <a:off x="936533" y="3397559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70" name="그림 69" descr="실내, 테이블, 앉아있는, 쥐고있는이(가) 표시된 사진&#10;&#10;매우 높은 신뢰도로 생성된 설명">
              <a:extLst>
                <a:ext uri="{FF2B5EF4-FFF2-40B4-BE49-F238E27FC236}">
                  <a16:creationId xmlns:a16="http://schemas.microsoft.com/office/drawing/2014/main" xmlns="" id="{69A8FAA6-15F6-4590-82EA-FFF0262764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2975" y="2160821"/>
              <a:ext cx="2190750" cy="1186815"/>
            </a:xfrm>
            <a:prstGeom prst="rect">
              <a:avLst/>
            </a:prstGeom>
          </p:spPr>
        </p:pic>
        <p:sp>
          <p:nvSpPr>
            <p:cNvPr id="71" name="Google Shape;176;g7c553259d1_0_81">
              <a:extLst>
                <a:ext uri="{FF2B5EF4-FFF2-40B4-BE49-F238E27FC236}">
                  <a16:creationId xmlns:a16="http://schemas.microsoft.com/office/drawing/2014/main" xmlns="" id="{9C0E1ED6-46E4-4731-AB75-D0F000180D85}"/>
                </a:ext>
              </a:extLst>
            </p:cNvPr>
            <p:cNvSpPr/>
            <p:nvPr/>
          </p:nvSpPr>
          <p:spPr>
            <a:xfrm>
              <a:off x="946057" y="3711884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72" name="Google Shape;176;g7c553259d1_0_81">
              <a:extLst>
                <a:ext uri="{FF2B5EF4-FFF2-40B4-BE49-F238E27FC236}">
                  <a16:creationId xmlns:a16="http://schemas.microsoft.com/office/drawing/2014/main" xmlns="" id="{5BC45C6B-096C-49BF-B274-93396B802DFE}"/>
                </a:ext>
              </a:extLst>
            </p:cNvPr>
            <p:cNvSpPr/>
            <p:nvPr/>
          </p:nvSpPr>
          <p:spPr>
            <a:xfrm>
              <a:off x="946057" y="4007159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73" name="직선 화살표 연결선 72">
              <a:extLst>
                <a:ext uri="{FF2B5EF4-FFF2-40B4-BE49-F238E27FC236}">
                  <a16:creationId xmlns:a16="http://schemas.microsoft.com/office/drawing/2014/main" xmlns="" id="{8E79EA51-0D33-4ADA-90BC-126F69C3389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47884" y="3954378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Google Shape;176;g7c553259d1_0_81">
              <a:extLst>
                <a:ext uri="{FF2B5EF4-FFF2-40B4-BE49-F238E27FC236}">
                  <a16:creationId xmlns:a16="http://schemas.microsoft.com/office/drawing/2014/main" xmlns="" id="{3426AC8F-3EA7-4E7C-8D14-6DB7577AE98F}"/>
                </a:ext>
              </a:extLst>
            </p:cNvPr>
            <p:cNvSpPr/>
            <p:nvPr/>
          </p:nvSpPr>
          <p:spPr>
            <a:xfrm>
              <a:off x="3270157" y="3397559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75" name="그림 74" descr="실내, 테이블, 앉아있는, 쥐고있는이(가) 표시된 사진&#10;&#10;매우 높은 신뢰도로 생성된 설명">
              <a:extLst>
                <a:ext uri="{FF2B5EF4-FFF2-40B4-BE49-F238E27FC236}">
                  <a16:creationId xmlns:a16="http://schemas.microsoft.com/office/drawing/2014/main" xmlns="" id="{9475E286-AAE6-45C2-99CC-D104C7A599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76600" y="2160821"/>
              <a:ext cx="2190750" cy="1186815"/>
            </a:xfrm>
            <a:prstGeom prst="rect">
              <a:avLst/>
            </a:prstGeom>
          </p:spPr>
        </p:pic>
        <p:sp>
          <p:nvSpPr>
            <p:cNvPr id="76" name="Google Shape;176;g7c553259d1_0_81">
              <a:extLst>
                <a:ext uri="{FF2B5EF4-FFF2-40B4-BE49-F238E27FC236}">
                  <a16:creationId xmlns:a16="http://schemas.microsoft.com/office/drawing/2014/main" xmlns="" id="{9676C32B-66F3-4E6B-9642-024899C319CE}"/>
                </a:ext>
              </a:extLst>
            </p:cNvPr>
            <p:cNvSpPr/>
            <p:nvPr/>
          </p:nvSpPr>
          <p:spPr>
            <a:xfrm>
              <a:off x="3279682" y="3711884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77" name="Google Shape;176;g7c553259d1_0_81">
              <a:extLst>
                <a:ext uri="{FF2B5EF4-FFF2-40B4-BE49-F238E27FC236}">
                  <a16:creationId xmlns:a16="http://schemas.microsoft.com/office/drawing/2014/main" xmlns="" id="{CD47024B-051C-4D7E-B24E-7C3207C7D1FE}"/>
                </a:ext>
              </a:extLst>
            </p:cNvPr>
            <p:cNvSpPr/>
            <p:nvPr/>
          </p:nvSpPr>
          <p:spPr>
            <a:xfrm>
              <a:off x="3279682" y="4007159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78" name="직선 화살표 연결선 77">
              <a:extLst>
                <a:ext uri="{FF2B5EF4-FFF2-40B4-BE49-F238E27FC236}">
                  <a16:creationId xmlns:a16="http://schemas.microsoft.com/office/drawing/2014/main" xmlns="" id="{4975B0EE-4DCF-4326-97A2-1BBDC31F83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62459" y="3944853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Google Shape;176;g7c553259d1_0_81">
              <a:extLst>
                <a:ext uri="{FF2B5EF4-FFF2-40B4-BE49-F238E27FC236}">
                  <a16:creationId xmlns:a16="http://schemas.microsoft.com/office/drawing/2014/main" xmlns="" id="{FB19651E-FC1F-40C1-A739-AC10731A7BF5}"/>
                </a:ext>
              </a:extLst>
            </p:cNvPr>
            <p:cNvSpPr/>
            <p:nvPr/>
          </p:nvSpPr>
          <p:spPr>
            <a:xfrm>
              <a:off x="5584733" y="3388034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80" name="그림 79" descr="실내, 테이블, 앉아있는, 쥐고있는이(가) 표시된 사진&#10;&#10;매우 높은 신뢰도로 생성된 설명">
              <a:extLst>
                <a:ext uri="{FF2B5EF4-FFF2-40B4-BE49-F238E27FC236}">
                  <a16:creationId xmlns:a16="http://schemas.microsoft.com/office/drawing/2014/main" xmlns="" id="{39D45062-9B77-44C7-8CD2-A6C9791F48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91175" y="2151296"/>
              <a:ext cx="2190750" cy="1186815"/>
            </a:xfrm>
            <a:prstGeom prst="rect">
              <a:avLst/>
            </a:prstGeom>
          </p:spPr>
        </p:pic>
        <p:sp>
          <p:nvSpPr>
            <p:cNvPr id="81" name="Google Shape;176;g7c553259d1_0_81">
              <a:extLst>
                <a:ext uri="{FF2B5EF4-FFF2-40B4-BE49-F238E27FC236}">
                  <a16:creationId xmlns:a16="http://schemas.microsoft.com/office/drawing/2014/main" xmlns="" id="{3270DC79-AC9C-417A-A6B6-7D5AF86A2D71}"/>
                </a:ext>
              </a:extLst>
            </p:cNvPr>
            <p:cNvSpPr/>
            <p:nvPr/>
          </p:nvSpPr>
          <p:spPr>
            <a:xfrm>
              <a:off x="5594257" y="3702359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82" name="Google Shape;176;g7c553259d1_0_81">
              <a:extLst>
                <a:ext uri="{FF2B5EF4-FFF2-40B4-BE49-F238E27FC236}">
                  <a16:creationId xmlns:a16="http://schemas.microsoft.com/office/drawing/2014/main" xmlns="" id="{43A3930F-E833-4807-AB4B-FD5B0390457E}"/>
                </a:ext>
              </a:extLst>
            </p:cNvPr>
            <p:cNvSpPr/>
            <p:nvPr/>
          </p:nvSpPr>
          <p:spPr>
            <a:xfrm>
              <a:off x="5594257" y="3997634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83" name="직선 화살표 연결선 82">
              <a:extLst>
                <a:ext uri="{FF2B5EF4-FFF2-40B4-BE49-F238E27FC236}">
                  <a16:creationId xmlns:a16="http://schemas.microsoft.com/office/drawing/2014/main" xmlns="" id="{D9BAF179-2C4B-4E29-8EDF-DAF76CD141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3784" y="6154653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Google Shape;176;g7c553259d1_0_81">
              <a:extLst>
                <a:ext uri="{FF2B5EF4-FFF2-40B4-BE49-F238E27FC236}">
                  <a16:creationId xmlns:a16="http://schemas.microsoft.com/office/drawing/2014/main" xmlns="" id="{B1D5351C-0D7D-4A9B-9071-F323F07FA80F}"/>
                </a:ext>
              </a:extLst>
            </p:cNvPr>
            <p:cNvSpPr/>
            <p:nvPr/>
          </p:nvSpPr>
          <p:spPr>
            <a:xfrm>
              <a:off x="946057" y="5597834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85" name="그림 84" descr="실내, 테이블, 앉아있는, 쥐고있는이(가) 표시된 사진&#10;&#10;매우 높은 신뢰도로 생성된 설명">
              <a:extLst>
                <a:ext uri="{FF2B5EF4-FFF2-40B4-BE49-F238E27FC236}">
                  <a16:creationId xmlns:a16="http://schemas.microsoft.com/office/drawing/2014/main" xmlns="" id="{AA888A3F-576C-4CFD-B1E8-A140F004C2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2500" y="4361096"/>
              <a:ext cx="2190750" cy="1186815"/>
            </a:xfrm>
            <a:prstGeom prst="rect">
              <a:avLst/>
            </a:prstGeom>
          </p:spPr>
        </p:pic>
        <p:sp>
          <p:nvSpPr>
            <p:cNvPr id="86" name="Google Shape;176;g7c553259d1_0_81">
              <a:extLst>
                <a:ext uri="{FF2B5EF4-FFF2-40B4-BE49-F238E27FC236}">
                  <a16:creationId xmlns:a16="http://schemas.microsoft.com/office/drawing/2014/main" xmlns="" id="{F11FC628-32C3-46FF-9AB3-C9240CB1674C}"/>
                </a:ext>
              </a:extLst>
            </p:cNvPr>
            <p:cNvSpPr/>
            <p:nvPr/>
          </p:nvSpPr>
          <p:spPr>
            <a:xfrm>
              <a:off x="955582" y="5912159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87" name="Google Shape;176;g7c553259d1_0_81">
              <a:extLst>
                <a:ext uri="{FF2B5EF4-FFF2-40B4-BE49-F238E27FC236}">
                  <a16:creationId xmlns:a16="http://schemas.microsoft.com/office/drawing/2014/main" xmlns="" id="{69FB7A31-E794-4388-9956-4C7C13595314}"/>
                </a:ext>
              </a:extLst>
            </p:cNvPr>
            <p:cNvSpPr/>
            <p:nvPr/>
          </p:nvSpPr>
          <p:spPr>
            <a:xfrm>
              <a:off x="955582" y="6207434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88" name="직선 화살표 연결선 87">
              <a:extLst>
                <a:ext uri="{FF2B5EF4-FFF2-40B4-BE49-F238E27FC236}">
                  <a16:creationId xmlns:a16="http://schemas.microsoft.com/office/drawing/2014/main" xmlns="" id="{D3090D1C-9DD6-400F-BCC4-33DF29B11D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57409" y="6154653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Google Shape;176;g7c553259d1_0_81">
              <a:extLst>
                <a:ext uri="{FF2B5EF4-FFF2-40B4-BE49-F238E27FC236}">
                  <a16:creationId xmlns:a16="http://schemas.microsoft.com/office/drawing/2014/main" xmlns="" id="{C1DE3DAB-A7FC-42EB-9623-9AB1D846DB5D}"/>
                </a:ext>
              </a:extLst>
            </p:cNvPr>
            <p:cNvSpPr/>
            <p:nvPr/>
          </p:nvSpPr>
          <p:spPr>
            <a:xfrm>
              <a:off x="3279682" y="5597834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90" name="그림 89" descr="실내, 테이블, 앉아있는, 쥐고있는이(가) 표시된 사진&#10;&#10;매우 높은 신뢰도로 생성된 설명">
              <a:extLst>
                <a:ext uri="{FF2B5EF4-FFF2-40B4-BE49-F238E27FC236}">
                  <a16:creationId xmlns:a16="http://schemas.microsoft.com/office/drawing/2014/main" xmlns="" id="{809216CC-B4EC-4D4D-9015-C686414626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86124" y="4361096"/>
              <a:ext cx="2190750" cy="1186815"/>
            </a:xfrm>
            <a:prstGeom prst="rect">
              <a:avLst/>
            </a:prstGeom>
          </p:spPr>
        </p:pic>
        <p:sp>
          <p:nvSpPr>
            <p:cNvPr id="91" name="Google Shape;176;g7c553259d1_0_81">
              <a:extLst>
                <a:ext uri="{FF2B5EF4-FFF2-40B4-BE49-F238E27FC236}">
                  <a16:creationId xmlns:a16="http://schemas.microsoft.com/office/drawing/2014/main" xmlns="" id="{3CF548CB-498E-4541-9020-420CD83A87BB}"/>
                </a:ext>
              </a:extLst>
            </p:cNvPr>
            <p:cNvSpPr/>
            <p:nvPr/>
          </p:nvSpPr>
          <p:spPr>
            <a:xfrm>
              <a:off x="3289207" y="5912159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92" name="Google Shape;176;g7c553259d1_0_81">
              <a:extLst>
                <a:ext uri="{FF2B5EF4-FFF2-40B4-BE49-F238E27FC236}">
                  <a16:creationId xmlns:a16="http://schemas.microsoft.com/office/drawing/2014/main" xmlns="" id="{2C726862-A768-45C1-AFFF-215978207E7A}"/>
                </a:ext>
              </a:extLst>
            </p:cNvPr>
            <p:cNvSpPr/>
            <p:nvPr/>
          </p:nvSpPr>
          <p:spPr>
            <a:xfrm>
              <a:off x="3289207" y="6207434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93" name="직선 화살표 연결선 92">
              <a:extLst>
                <a:ext uri="{FF2B5EF4-FFF2-40B4-BE49-F238E27FC236}">
                  <a16:creationId xmlns:a16="http://schemas.microsoft.com/office/drawing/2014/main" xmlns="" id="{051D5826-F627-460F-9682-6A13971B4C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1984" y="6145128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Google Shape;176;g7c553259d1_0_81">
              <a:extLst>
                <a:ext uri="{FF2B5EF4-FFF2-40B4-BE49-F238E27FC236}">
                  <a16:creationId xmlns:a16="http://schemas.microsoft.com/office/drawing/2014/main" xmlns="" id="{13F5768A-E942-4AD8-93FA-238D8DC0E0DA}"/>
                </a:ext>
              </a:extLst>
            </p:cNvPr>
            <p:cNvSpPr/>
            <p:nvPr/>
          </p:nvSpPr>
          <p:spPr>
            <a:xfrm>
              <a:off x="5594257" y="5588309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95" name="그림 94" descr="실내, 테이블, 앉아있는, 쥐고있는이(가) 표시된 사진&#10;&#10;매우 높은 신뢰도로 생성된 설명">
              <a:extLst>
                <a:ext uri="{FF2B5EF4-FFF2-40B4-BE49-F238E27FC236}">
                  <a16:creationId xmlns:a16="http://schemas.microsoft.com/office/drawing/2014/main" xmlns="" id="{8683EADF-31E7-4021-9F1A-27063D207B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00699" y="4351571"/>
              <a:ext cx="2190750" cy="1186815"/>
            </a:xfrm>
            <a:prstGeom prst="rect">
              <a:avLst/>
            </a:prstGeom>
          </p:spPr>
        </p:pic>
        <p:sp>
          <p:nvSpPr>
            <p:cNvPr id="96" name="Google Shape;176;g7c553259d1_0_81">
              <a:extLst>
                <a:ext uri="{FF2B5EF4-FFF2-40B4-BE49-F238E27FC236}">
                  <a16:creationId xmlns:a16="http://schemas.microsoft.com/office/drawing/2014/main" xmlns="" id="{4456304C-017E-49AB-9129-04BC68501DD1}"/>
                </a:ext>
              </a:extLst>
            </p:cNvPr>
            <p:cNvSpPr/>
            <p:nvPr/>
          </p:nvSpPr>
          <p:spPr>
            <a:xfrm>
              <a:off x="5603782" y="5902634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97" name="Google Shape;176;g7c553259d1_0_81">
              <a:extLst>
                <a:ext uri="{FF2B5EF4-FFF2-40B4-BE49-F238E27FC236}">
                  <a16:creationId xmlns:a16="http://schemas.microsoft.com/office/drawing/2014/main" xmlns="" id="{DE8BC422-8CF7-444B-BF43-45BF788C322D}"/>
                </a:ext>
              </a:extLst>
            </p:cNvPr>
            <p:cNvSpPr/>
            <p:nvPr/>
          </p:nvSpPr>
          <p:spPr>
            <a:xfrm>
              <a:off x="5603782" y="6197909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598687" y="1527845"/>
              <a:ext cx="1449187" cy="437541"/>
            </a:xfrm>
            <a:prstGeom prst="rect">
              <a:avLst/>
            </a:prstGeom>
            <a:solidFill>
              <a:srgbClr val="DC7F0D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300" b="1" dirty="0" smtClean="0"/>
                <a:t>투자 </a:t>
              </a:r>
              <a:r>
                <a:rPr lang="ko-KR" altLang="en-US" sz="1300" b="1" dirty="0" err="1" smtClean="0"/>
                <a:t>금액순</a:t>
              </a:r>
              <a:endParaRPr lang="ko-KR" altLang="en-US" sz="1300" b="1" dirty="0"/>
            </a:p>
          </p:txBody>
        </p:sp>
        <p:sp>
          <p:nvSpPr>
            <p:cNvPr id="53" name="갈매기형 수장 52"/>
            <p:cNvSpPr/>
            <p:nvPr/>
          </p:nvSpPr>
          <p:spPr>
            <a:xfrm rot="5400000">
              <a:off x="1704451" y="1597309"/>
              <a:ext cx="227031" cy="246185"/>
            </a:xfrm>
            <a:prstGeom prst="chevron">
              <a:avLst>
                <a:gd name="adj" fmla="val 64285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98" name="Google Shape;173;g7c553259d1_0_81">
              <a:extLst>
                <a:ext uri="{FF2B5EF4-FFF2-40B4-BE49-F238E27FC236}">
                  <a16:creationId xmlns:a16="http://schemas.microsoft.com/office/drawing/2014/main" xmlns="" id="{8DFFBFEB-9144-49A7-9156-EC6B6ACD85E3}"/>
                </a:ext>
              </a:extLst>
            </p:cNvPr>
            <p:cNvSpPr/>
            <p:nvPr/>
          </p:nvSpPr>
          <p:spPr>
            <a:xfrm>
              <a:off x="353044" y="1584315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</a:t>
              </a:r>
              <a:endParaRPr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60" name="아래쪽 화살표 59"/>
          <p:cNvSpPr/>
          <p:nvPr/>
        </p:nvSpPr>
        <p:spPr>
          <a:xfrm rot="7017429">
            <a:off x="2347934" y="1400503"/>
            <a:ext cx="315698" cy="126978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61" name="표 6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0448533"/>
              </p:ext>
            </p:extLst>
          </p:nvPr>
        </p:nvGraphicFramePr>
        <p:xfrm>
          <a:off x="133708" y="2518084"/>
          <a:ext cx="5001062" cy="238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00531"/>
                <a:gridCol w="2500531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</a:t>
                      </a:r>
                      <a:r>
                        <a:rPr lang="ko-KR" altLang="en-US" dirty="0" smtClean="0"/>
                        <a:t>차 </a:t>
                      </a:r>
                      <a:r>
                        <a:rPr lang="ko-KR" altLang="en-US" dirty="0" err="1" smtClean="0"/>
                        <a:t>셀렉트</a:t>
                      </a:r>
                      <a:r>
                        <a:rPr lang="ko-KR" altLang="en-US" dirty="0" smtClean="0"/>
                        <a:t> 박스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</a:t>
                      </a:r>
                      <a:r>
                        <a:rPr lang="ko-KR" altLang="en-US" dirty="0" smtClean="0"/>
                        <a:t>차 </a:t>
                      </a:r>
                      <a:r>
                        <a:rPr lang="ko-KR" altLang="en-US" dirty="0" err="1" smtClean="0"/>
                        <a:t>셀렉트박스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*</a:t>
                      </a:r>
                      <a:r>
                        <a:rPr lang="ko-KR" altLang="en-US" sz="1500" dirty="0" smtClean="0"/>
                        <a:t>진행 중 프로젝트</a:t>
                      </a:r>
                      <a:r>
                        <a:rPr lang="en-US" altLang="ko-KR" sz="1500" dirty="0" smtClean="0"/>
                        <a:t>(default)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진행 중 프로젝트</a:t>
                      </a:r>
                      <a:endParaRPr lang="ko-KR" altLang="en-US" sz="15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베스트 프로젝트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조회수순</a:t>
                      </a:r>
                      <a:endParaRPr lang="en-US" altLang="ko-KR" sz="1500" dirty="0" smtClean="0"/>
                    </a:p>
                    <a:p>
                      <a:pPr latinLnBrk="1"/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투</a:t>
                      </a:r>
                      <a:r>
                        <a:rPr lang="ko-KR" altLang="en-US" sz="1500" baseline="0" dirty="0" smtClean="0"/>
                        <a:t>자 </a:t>
                      </a:r>
                      <a:r>
                        <a:rPr lang="ko-KR" altLang="en-US" sz="1500" baseline="0" dirty="0" err="1" smtClean="0"/>
                        <a:t>금액순</a:t>
                      </a:r>
                      <a:endParaRPr lang="ko-KR" altLang="en-US" sz="1500" dirty="0"/>
                    </a:p>
                  </a:txBody>
                  <a:tcPr/>
                </a:tc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다가올 프로젝트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다가올 프로젝트</a:t>
                      </a:r>
                      <a:endParaRPr lang="ko-KR" altLang="en-US" sz="1500" dirty="0"/>
                    </a:p>
                  </a:txBody>
                  <a:tcPr/>
                </a:tc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지나간 프로젝트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종료 프로젝트 전체</a:t>
                      </a:r>
                      <a:endParaRPr lang="en-US" altLang="ko-KR" sz="1500" dirty="0" smtClean="0"/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아깝게 목표 </a:t>
                      </a:r>
                      <a:r>
                        <a:rPr lang="ko-KR" altLang="en-US" sz="1500" dirty="0" err="1" smtClean="0"/>
                        <a:t>미달성된</a:t>
                      </a:r>
                      <a:r>
                        <a:rPr lang="ko-KR" altLang="en-US" sz="1500" dirty="0" smtClean="0"/>
                        <a:t> 프로젝트</a:t>
                      </a:r>
                      <a:endParaRPr lang="ko-KR" altLang="en-US" sz="15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직사각형 8"/>
          <p:cNvSpPr/>
          <p:nvPr/>
        </p:nvSpPr>
        <p:spPr>
          <a:xfrm>
            <a:off x="2505783" y="2380735"/>
            <a:ext cx="2783530" cy="2660822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3170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049" y="376368"/>
            <a:ext cx="11358792" cy="60413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7357533" y="3657600"/>
            <a:ext cx="3496734" cy="11684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1267" y="282904"/>
            <a:ext cx="5145996" cy="1970637"/>
          </a:xfrm>
          <a:prstGeom prst="rect">
            <a:avLst/>
          </a:prstGeom>
          <a:noFill/>
          <a:ln w="28575">
            <a:solidFill>
              <a:srgbClr val="00B0F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0883" y="282904"/>
            <a:ext cx="3177116" cy="2800879"/>
          </a:xfrm>
          <a:prstGeom prst="rect">
            <a:avLst/>
          </a:prstGeom>
          <a:noFill/>
          <a:ln w="28575">
            <a:solidFill>
              <a:srgbClr val="00B0F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아래쪽 화살표 7"/>
          <p:cNvSpPr/>
          <p:nvPr/>
        </p:nvSpPr>
        <p:spPr>
          <a:xfrm rot="16200000">
            <a:off x="6350111" y="3546262"/>
            <a:ext cx="315698" cy="169915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6246013"/>
              </p:ext>
            </p:extLst>
          </p:nvPr>
        </p:nvGraphicFramePr>
        <p:xfrm>
          <a:off x="570782" y="3447521"/>
          <a:ext cx="5001062" cy="2616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00531"/>
                <a:gridCol w="2500531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</a:t>
                      </a:r>
                      <a:r>
                        <a:rPr lang="ko-KR" altLang="en-US" dirty="0" smtClean="0"/>
                        <a:t>차 </a:t>
                      </a:r>
                      <a:r>
                        <a:rPr lang="ko-KR" altLang="en-US" dirty="0" err="1" smtClean="0"/>
                        <a:t>셀렉트</a:t>
                      </a:r>
                      <a:r>
                        <a:rPr lang="ko-KR" altLang="en-US" dirty="0" smtClean="0"/>
                        <a:t> 박스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</a:t>
                      </a:r>
                      <a:r>
                        <a:rPr lang="ko-KR" altLang="en-US" dirty="0" smtClean="0"/>
                        <a:t>차 </a:t>
                      </a:r>
                      <a:r>
                        <a:rPr lang="ko-KR" altLang="en-US" dirty="0" err="1" smtClean="0"/>
                        <a:t>셀렉트박스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*</a:t>
                      </a:r>
                      <a:r>
                        <a:rPr lang="ko-KR" altLang="en-US" sz="1500" dirty="0" smtClean="0"/>
                        <a:t>진행 중 프로젝트</a:t>
                      </a:r>
                      <a:r>
                        <a:rPr lang="en-US" altLang="ko-KR" sz="1500" dirty="0" smtClean="0"/>
                        <a:t>(default)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진행 중 프로젝트 전체</a:t>
                      </a:r>
                      <a:endParaRPr lang="en-US" altLang="ko-KR" sz="1500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베스트 프로젝트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조회수순</a:t>
                      </a:r>
                      <a:endParaRPr lang="en-US" altLang="ko-KR" sz="1500" dirty="0" smtClean="0"/>
                    </a:p>
                    <a:p>
                      <a:pPr latinLnBrk="1"/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투</a:t>
                      </a:r>
                      <a:r>
                        <a:rPr lang="ko-KR" altLang="en-US" sz="1500" baseline="0" dirty="0" smtClean="0"/>
                        <a:t>자 </a:t>
                      </a:r>
                      <a:r>
                        <a:rPr lang="ko-KR" altLang="en-US" sz="1500" baseline="0" dirty="0" err="1" smtClean="0"/>
                        <a:t>금액순</a:t>
                      </a:r>
                      <a:endParaRPr lang="ko-KR" altLang="en-US" sz="1500" dirty="0"/>
                    </a:p>
                  </a:txBody>
                  <a:tcPr/>
                </a:tc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다가올 프로젝트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다가올 프로젝트</a:t>
                      </a:r>
                      <a:endParaRPr lang="en-US" altLang="ko-KR" sz="1500" dirty="0" smtClean="0"/>
                    </a:p>
                    <a:p>
                      <a:pPr latinLnBrk="1"/>
                      <a:r>
                        <a:rPr lang="ko-KR" altLang="en-US" sz="1500" dirty="0" smtClean="0"/>
                        <a:t>유망 프로젝트</a:t>
                      </a:r>
                      <a:endParaRPr lang="ko-KR" altLang="en-US" sz="1500" dirty="0"/>
                    </a:p>
                  </a:txBody>
                  <a:tcPr/>
                </a:tc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지나간 프로젝트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종료 프로젝트 전체</a:t>
                      </a:r>
                      <a:endParaRPr lang="en-US" altLang="ko-KR" sz="1500" dirty="0" smtClean="0"/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아깝게 목표 </a:t>
                      </a:r>
                      <a:r>
                        <a:rPr lang="ko-KR" altLang="en-US" sz="1500" dirty="0" err="1" smtClean="0"/>
                        <a:t>미달성된</a:t>
                      </a:r>
                      <a:r>
                        <a:rPr lang="ko-KR" altLang="en-US" sz="1500" dirty="0" smtClean="0"/>
                        <a:t> 프로젝트</a:t>
                      </a:r>
                      <a:endParaRPr lang="ko-KR" altLang="en-US" sz="15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0" name="직사각형 9"/>
          <p:cNvSpPr/>
          <p:nvPr/>
        </p:nvSpPr>
        <p:spPr>
          <a:xfrm>
            <a:off x="2942857" y="3310171"/>
            <a:ext cx="2783530" cy="2921295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/>
          <p:cNvCxnSpPr>
            <a:endCxn id="4" idx="0"/>
          </p:cNvCxnSpPr>
          <p:nvPr/>
        </p:nvCxnSpPr>
        <p:spPr>
          <a:xfrm>
            <a:off x="6866467" y="2253541"/>
            <a:ext cx="2239433" cy="1404059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>
            <a:endCxn id="4" idx="0"/>
          </p:cNvCxnSpPr>
          <p:nvPr/>
        </p:nvCxnSpPr>
        <p:spPr>
          <a:xfrm>
            <a:off x="9105900" y="3083783"/>
            <a:ext cx="0" cy="573817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6804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1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049" y="376368"/>
            <a:ext cx="11358792" cy="60413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852" y="925513"/>
            <a:ext cx="8277225" cy="3228975"/>
          </a:xfrm>
          <a:prstGeom prst="rect">
            <a:avLst/>
          </a:prstGeom>
          <a:noFill/>
          <a:ln w="5715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7" name="직선 화살표 연결선 6"/>
          <p:cNvCxnSpPr>
            <a:stCxn id="4098" idx="1"/>
          </p:cNvCxnSpPr>
          <p:nvPr/>
        </p:nvCxnSpPr>
        <p:spPr>
          <a:xfrm flipH="1" flipV="1">
            <a:off x="2192867" y="2243667"/>
            <a:ext cx="1042985" cy="296334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743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049" y="376368"/>
            <a:ext cx="11358792" cy="60413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7357533" y="3657600"/>
            <a:ext cx="3496734" cy="11684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아래쪽 화살표 7"/>
          <p:cNvSpPr/>
          <p:nvPr/>
        </p:nvSpPr>
        <p:spPr>
          <a:xfrm rot="18338793">
            <a:off x="7970180" y="2161116"/>
            <a:ext cx="315698" cy="169915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6617082"/>
              </p:ext>
            </p:extLst>
          </p:nvPr>
        </p:nvGraphicFramePr>
        <p:xfrm>
          <a:off x="2164602" y="376368"/>
          <a:ext cx="5001062" cy="2616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00531"/>
                <a:gridCol w="2500531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</a:t>
                      </a:r>
                      <a:r>
                        <a:rPr lang="ko-KR" altLang="en-US" dirty="0" smtClean="0"/>
                        <a:t>차 </a:t>
                      </a:r>
                      <a:r>
                        <a:rPr lang="ko-KR" altLang="en-US" dirty="0" err="1" smtClean="0"/>
                        <a:t>셀렉트</a:t>
                      </a:r>
                      <a:r>
                        <a:rPr lang="ko-KR" altLang="en-US" dirty="0" smtClean="0"/>
                        <a:t> 박스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</a:t>
                      </a:r>
                      <a:r>
                        <a:rPr lang="ko-KR" altLang="en-US" dirty="0" smtClean="0"/>
                        <a:t>차 </a:t>
                      </a:r>
                      <a:r>
                        <a:rPr lang="ko-KR" altLang="en-US" dirty="0" err="1" smtClean="0"/>
                        <a:t>셀렉트박스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*</a:t>
                      </a:r>
                      <a:r>
                        <a:rPr lang="ko-KR" altLang="en-US" sz="1500" dirty="0" smtClean="0"/>
                        <a:t>진행 중 프로젝트</a:t>
                      </a:r>
                      <a:r>
                        <a:rPr lang="en-US" altLang="ko-KR" sz="1500" dirty="0" smtClean="0"/>
                        <a:t>(default)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진행 중 프로젝트 전체</a:t>
                      </a:r>
                      <a:endParaRPr lang="en-US" altLang="ko-KR" sz="1500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베스트 프로젝트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조회수순</a:t>
                      </a:r>
                      <a:endParaRPr lang="en-US" altLang="ko-KR" sz="1500" dirty="0" smtClean="0"/>
                    </a:p>
                    <a:p>
                      <a:pPr latinLnBrk="1"/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투</a:t>
                      </a:r>
                      <a:r>
                        <a:rPr lang="ko-KR" altLang="en-US" sz="1500" baseline="0" dirty="0" smtClean="0"/>
                        <a:t>자 </a:t>
                      </a:r>
                      <a:r>
                        <a:rPr lang="ko-KR" altLang="en-US" sz="1500" baseline="0" dirty="0" err="1" smtClean="0"/>
                        <a:t>금액순</a:t>
                      </a:r>
                      <a:endParaRPr lang="ko-KR" altLang="en-US" sz="1500" dirty="0"/>
                    </a:p>
                  </a:txBody>
                  <a:tcPr/>
                </a:tc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다가올 프로젝트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다가올 프로젝트</a:t>
                      </a:r>
                      <a:endParaRPr lang="en-US" altLang="ko-KR" sz="1500" dirty="0" smtClean="0"/>
                    </a:p>
                    <a:p>
                      <a:pPr latinLnBrk="1"/>
                      <a:r>
                        <a:rPr lang="ko-KR" altLang="en-US" sz="1500" dirty="0" smtClean="0"/>
                        <a:t>유망 프로젝트</a:t>
                      </a:r>
                      <a:endParaRPr lang="ko-KR" altLang="en-US" sz="1500" dirty="0"/>
                    </a:p>
                  </a:txBody>
                  <a:tcPr/>
                </a:tc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지나간 프로젝트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종료 프로젝트 전체</a:t>
                      </a:r>
                      <a:endParaRPr lang="en-US" altLang="ko-KR" sz="1500" dirty="0" smtClean="0"/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아깝게 목표 </a:t>
                      </a:r>
                      <a:r>
                        <a:rPr lang="ko-KR" altLang="en-US" sz="1500" dirty="0" err="1" smtClean="0"/>
                        <a:t>미달성된</a:t>
                      </a:r>
                      <a:r>
                        <a:rPr lang="ko-KR" altLang="en-US" sz="1500" dirty="0" smtClean="0"/>
                        <a:t> 프로젝트</a:t>
                      </a:r>
                      <a:endParaRPr lang="ko-KR" altLang="en-US" sz="15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0" name="직사각형 9"/>
          <p:cNvSpPr/>
          <p:nvPr/>
        </p:nvSpPr>
        <p:spPr>
          <a:xfrm>
            <a:off x="4536677" y="239018"/>
            <a:ext cx="2783530" cy="2921295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69" y="3634085"/>
            <a:ext cx="7157173" cy="2665083"/>
          </a:xfrm>
          <a:prstGeom prst="rect">
            <a:avLst/>
          </a:prstGeom>
          <a:noFill/>
          <a:ln w="5715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4673600" y="1092200"/>
            <a:ext cx="1176867" cy="3302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화살표 연결선 5"/>
          <p:cNvCxnSpPr>
            <a:stCxn id="2" idx="0"/>
          </p:cNvCxnSpPr>
          <p:nvPr/>
        </p:nvCxnSpPr>
        <p:spPr>
          <a:xfrm flipV="1">
            <a:off x="3637856" y="1422400"/>
            <a:ext cx="1035744" cy="2211685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6719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 animBg="1"/>
      <p:bldP spid="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1478116403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user_m_ht_projects_detail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상세 페이지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(1)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879622596"/>
              </p:ext>
            </p:extLst>
          </p:nvPr>
        </p:nvGraphicFramePr>
        <p:xfrm>
          <a:off x="8509686" y="1289960"/>
          <a:ext cx="3532000" cy="531119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투자하기 버튼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투자 결제 화면으로 이동</a:t>
                      </a:r>
                      <a:endParaRPr lang="ko-KR" altLang="en-US"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2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현재 </a:t>
                      </a: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펀딩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 받은 금액 표시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투자율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바와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투자율 함께 표시함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프로젝트 작성할 때 입력한 프로젝트의 고유 주소 표시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해당 주소 페이지로 이동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관심 프로젝트로 등록하는 버튼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프로젝트 신고하기 버튼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신고하기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팝업창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호출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47903" y="1271965"/>
            <a:ext cx="8032200" cy="5349900"/>
          </a:xfrm>
          <a:prstGeom prst="rect">
            <a:avLst/>
          </a:prstGeom>
          <a:noFill/>
          <a:ln w="12700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175;g7c553259d1_0_81">
            <a:extLst>
              <a:ext uri="{FF2B5EF4-FFF2-40B4-BE49-F238E27FC236}">
                <a16:creationId xmlns="" xmlns:a16="http://schemas.microsoft.com/office/drawing/2014/main" id="{5233C2A4-8E74-4C04-B60D-9830C0368ED1}"/>
              </a:ext>
            </a:extLst>
          </p:cNvPr>
          <p:cNvSpPr/>
          <p:nvPr/>
        </p:nvSpPr>
        <p:spPr>
          <a:xfrm>
            <a:off x="298358" y="1359838"/>
            <a:ext cx="3702142" cy="5164725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" name="Google Shape;175;g7c553259d1_0_81"/>
          <p:cNvSpPr/>
          <p:nvPr/>
        </p:nvSpPr>
        <p:spPr>
          <a:xfrm>
            <a:off x="488632" y="1488384"/>
            <a:ext cx="3264163" cy="1056272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r>
              <a:rPr 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 프로젝트 대표 이미지</a:t>
            </a:r>
          </a:p>
        </p:txBody>
      </p:sp>
      <p:sp>
        <p:nvSpPr>
          <p:cNvPr id="23" name="Google Shape;170;g7c553259d1_0_81"/>
          <p:cNvSpPr/>
          <p:nvPr/>
        </p:nvSpPr>
        <p:spPr>
          <a:xfrm>
            <a:off x="1211329" y="2683856"/>
            <a:ext cx="1720208" cy="339900"/>
          </a:xfrm>
          <a:prstGeom prst="rect">
            <a:avLst/>
          </a:prstGeom>
          <a:solidFill>
            <a:srgbClr val="DC7F0D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sz="18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투자하기</a:t>
            </a:r>
            <a:endParaRPr sz="18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="" xmlns:a16="http://schemas.microsoft.com/office/drawing/2014/main" id="{B5835ADD-7D32-474C-A3BF-3A3CCD28E21A}"/>
              </a:ext>
            </a:extLst>
          </p:cNvPr>
          <p:cNvCxnSpPr>
            <a:cxnSpLocks/>
          </p:cNvCxnSpPr>
          <p:nvPr/>
        </p:nvCxnSpPr>
        <p:spPr>
          <a:xfrm flipV="1">
            <a:off x="498379" y="5291182"/>
            <a:ext cx="1343025" cy="0"/>
          </a:xfrm>
          <a:prstGeom prst="straightConnector1">
            <a:avLst/>
          </a:prstGeom>
          <a:ln w="28575">
            <a:solidFill>
              <a:srgbClr val="DC7F0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Google Shape;176;g7c553259d1_0_81">
            <a:extLst>
              <a:ext uri="{FF2B5EF4-FFF2-40B4-BE49-F238E27FC236}">
                <a16:creationId xmlns="" xmlns:a16="http://schemas.microsoft.com/office/drawing/2014/main" id="{DCC01A34-2B47-48F3-BA00-F7016982BDF9}"/>
              </a:ext>
            </a:extLst>
          </p:cNvPr>
          <p:cNvSpPr/>
          <p:nvPr/>
        </p:nvSpPr>
        <p:spPr>
          <a:xfrm>
            <a:off x="530177" y="5343963"/>
            <a:ext cx="583875" cy="183150"/>
          </a:xfrm>
          <a:prstGeom prst="rect">
            <a:avLst/>
          </a:prstGeom>
          <a:solidFill>
            <a:schemeClr val="lt1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r>
              <a:rPr lang="ko-KR" alt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57%</a:t>
            </a:r>
            <a:endParaRPr lang="ko-KR" altLang="en-US"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26" name="Google Shape;176;g7c553259d1_0_81"/>
          <p:cNvSpPr/>
          <p:nvPr/>
        </p:nvSpPr>
        <p:spPr>
          <a:xfrm>
            <a:off x="498378" y="3170350"/>
            <a:ext cx="3252739" cy="2784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rgbClr val="000000"/>
              </a:buClr>
              <a:buSzPts val="1500"/>
            </a:pPr>
            <a:r>
              <a:rPr 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프로젝트 이름</a:t>
            </a:r>
            <a:endParaRPr lang="ko-KR"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27" name="Google Shape;176;g7c553259d1_0_81">
            <a:extLst>
              <a:ext uri="{FF2B5EF4-FFF2-40B4-BE49-F238E27FC236}">
                <a16:creationId xmlns="" xmlns:a16="http://schemas.microsoft.com/office/drawing/2014/main" id="{B30BE16B-8D65-4384-B0DA-A50D09A577B8}"/>
              </a:ext>
            </a:extLst>
          </p:cNvPr>
          <p:cNvSpPr/>
          <p:nvPr/>
        </p:nvSpPr>
        <p:spPr>
          <a:xfrm>
            <a:off x="498378" y="3607052"/>
            <a:ext cx="3252739" cy="2784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alt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업체명</a:t>
            </a: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" name="Google Shape;176;g7c553259d1_0_81">
            <a:extLst>
              <a:ext uri="{FF2B5EF4-FFF2-40B4-BE49-F238E27FC236}">
                <a16:creationId xmlns="" xmlns:a16="http://schemas.microsoft.com/office/drawing/2014/main" id="{700B75C6-9A07-40F2-AB91-29E7A8F8E421}"/>
              </a:ext>
            </a:extLst>
          </p:cNvPr>
          <p:cNvSpPr/>
          <p:nvPr/>
        </p:nvSpPr>
        <p:spPr>
          <a:xfrm>
            <a:off x="498378" y="4043754"/>
            <a:ext cx="3252739" cy="2784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rgbClr val="000000"/>
              </a:buClr>
              <a:buSzPts val="1500"/>
              <a:buFont typeface="Arial"/>
            </a:pPr>
            <a:r>
              <a:rPr lang="ko-KR" sz="15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펀딩</a:t>
            </a:r>
            <a:r>
              <a:rPr 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 받을 목표 금액</a:t>
            </a:r>
            <a:endParaRPr lang="ko-KR" sz="1500" dirty="0">
              <a:solidFill>
                <a:schemeClr val="dk1"/>
              </a:solidFill>
              <a:latin typeface="Malgun Gothic"/>
              <a:ea typeface="Malgun Gothic"/>
            </a:endParaRPr>
          </a:p>
        </p:txBody>
      </p:sp>
      <p:sp>
        <p:nvSpPr>
          <p:cNvPr id="29" name="Google Shape;176;g7c553259d1_0_81">
            <a:extLst>
              <a:ext uri="{FF2B5EF4-FFF2-40B4-BE49-F238E27FC236}">
                <a16:creationId xmlns="" xmlns:a16="http://schemas.microsoft.com/office/drawing/2014/main" id="{DD89504F-3007-448C-A6FE-19B35B2D37DF}"/>
              </a:ext>
            </a:extLst>
          </p:cNvPr>
          <p:cNvSpPr/>
          <p:nvPr/>
        </p:nvSpPr>
        <p:spPr>
          <a:xfrm>
            <a:off x="498378" y="4480455"/>
            <a:ext cx="3252739" cy="2784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rgbClr val="000000"/>
              </a:buClr>
              <a:buSzPts val="1500"/>
            </a:pPr>
            <a:r>
              <a:rPr lang="ko-KR" alt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프로젝트 진행 기간</a:t>
            </a: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" name="Google Shape;176;g7c553259d1_0_81">
            <a:extLst>
              <a:ext uri="{FF2B5EF4-FFF2-40B4-BE49-F238E27FC236}">
                <a16:creationId xmlns="" xmlns:a16="http://schemas.microsoft.com/office/drawing/2014/main" id="{1678392C-86C9-4C7B-8253-883D70B64401}"/>
              </a:ext>
            </a:extLst>
          </p:cNvPr>
          <p:cNvSpPr/>
          <p:nvPr/>
        </p:nvSpPr>
        <p:spPr>
          <a:xfrm>
            <a:off x="498378" y="4917157"/>
            <a:ext cx="3252739" cy="2784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rgbClr val="000000"/>
              </a:buClr>
              <a:buSzPts val="1500"/>
            </a:pPr>
            <a:r>
              <a:rPr 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현재 </a:t>
            </a:r>
            <a:r>
              <a:rPr lang="ko-KR" altLang="en-US" sz="15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펀딩</a:t>
            </a:r>
            <a:r>
              <a:rPr lang="ko-KR" alt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 받은</a:t>
            </a:r>
            <a:r>
              <a:rPr 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 금액</a:t>
            </a: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" name="Google Shape;176;g7c553259d1_0_81">
            <a:extLst>
              <a:ext uri="{FF2B5EF4-FFF2-40B4-BE49-F238E27FC236}">
                <a16:creationId xmlns="" xmlns:a16="http://schemas.microsoft.com/office/drawing/2014/main" id="{CE6D0F43-8CE7-4454-9E3B-7AA022C3B35D}"/>
              </a:ext>
            </a:extLst>
          </p:cNvPr>
          <p:cNvSpPr/>
          <p:nvPr/>
        </p:nvSpPr>
        <p:spPr>
          <a:xfrm>
            <a:off x="498378" y="5572070"/>
            <a:ext cx="3252739" cy="2784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rgbClr val="000000"/>
              </a:buClr>
              <a:buSzPts val="1500"/>
            </a:pPr>
            <a:r>
              <a:rPr 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프로젝트 고유 주소</a:t>
            </a: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" name="Google Shape;176;g7c553259d1_0_81">
            <a:extLst>
              <a:ext uri="{FF2B5EF4-FFF2-40B4-BE49-F238E27FC236}">
                <a16:creationId xmlns="" xmlns:a16="http://schemas.microsoft.com/office/drawing/2014/main" id="{8B9D43A3-D080-4785-B76B-4DD9477341D6}"/>
              </a:ext>
            </a:extLst>
          </p:cNvPr>
          <p:cNvSpPr/>
          <p:nvPr/>
        </p:nvSpPr>
        <p:spPr>
          <a:xfrm>
            <a:off x="498378" y="6008771"/>
            <a:ext cx="3252739" cy="2784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rgbClr val="000000"/>
              </a:buClr>
              <a:buSzPts val="1500"/>
            </a:pPr>
            <a:r>
              <a:rPr 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프로젝트 키워드</a:t>
            </a: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" name="Google Shape;175;g7c553259d1_0_81">
            <a:extLst>
              <a:ext uri="{FF2B5EF4-FFF2-40B4-BE49-F238E27FC236}">
                <a16:creationId xmlns="" xmlns:a16="http://schemas.microsoft.com/office/drawing/2014/main" id="{5233C2A4-8E74-4C04-B60D-9830C0368ED1}"/>
              </a:ext>
            </a:extLst>
          </p:cNvPr>
          <p:cNvSpPr/>
          <p:nvPr/>
        </p:nvSpPr>
        <p:spPr>
          <a:xfrm>
            <a:off x="4174054" y="1359837"/>
            <a:ext cx="3702142" cy="5164725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" name="Google Shape;176;g7c553259d1_0_81">
            <a:extLst>
              <a:ext uri="{FF2B5EF4-FFF2-40B4-BE49-F238E27FC236}">
                <a16:creationId xmlns="" xmlns:a16="http://schemas.microsoft.com/office/drawing/2014/main" id="{AD2C95EC-582D-4DE5-A38F-F4D321E2655F}"/>
              </a:ext>
            </a:extLst>
          </p:cNvPr>
          <p:cNvSpPr/>
          <p:nvPr/>
        </p:nvSpPr>
        <p:spPr>
          <a:xfrm>
            <a:off x="4858218" y="2863773"/>
            <a:ext cx="1165198" cy="544060"/>
          </a:xfrm>
          <a:prstGeom prst="rect">
            <a:avLst/>
          </a:prstGeom>
          <a:solidFill>
            <a:srgbClr val="DC7F0D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r>
              <a:rPr lang="ko-KR" altLang="en-US" sz="12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관심 프로젝트</a:t>
            </a:r>
            <a:endParaRPr lang="en-US" altLang="ko-KR" sz="1200" b="0" i="0" u="none" strike="noStrike" cap="none" dirty="0" smtClean="0">
              <a:solidFill>
                <a:schemeClr val="dk1"/>
              </a:solidFill>
              <a:latin typeface="Malgun Gothic"/>
              <a:ea typeface="Malgun Gothic"/>
              <a:cs typeface="Malgun Gothic"/>
            </a:endParaRPr>
          </a:p>
          <a:p>
            <a:pPr algn="ctr">
              <a:buClr>
                <a:srgbClr val="000000"/>
              </a:buClr>
              <a:buSzPts val="1500"/>
            </a:pPr>
            <a:r>
              <a:rPr lang="ko-KR" altLang="en-US" sz="12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등록</a:t>
            </a:r>
            <a:endParaRPr lang="ko-KR" sz="12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36" name="Google Shape;176;g7c553259d1_0_81">
            <a:extLst>
              <a:ext uri="{FF2B5EF4-FFF2-40B4-BE49-F238E27FC236}">
                <a16:creationId xmlns="" xmlns:a16="http://schemas.microsoft.com/office/drawing/2014/main" id="{AD2C95EC-582D-4DE5-A38F-F4D321E2655F}"/>
              </a:ext>
            </a:extLst>
          </p:cNvPr>
          <p:cNvSpPr/>
          <p:nvPr/>
        </p:nvSpPr>
        <p:spPr>
          <a:xfrm>
            <a:off x="6151023" y="2863773"/>
            <a:ext cx="1165198" cy="544060"/>
          </a:xfrm>
          <a:prstGeom prst="rect">
            <a:avLst/>
          </a:prstGeom>
          <a:solidFill>
            <a:srgbClr val="DC7F0D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r>
              <a:rPr lang="ko-KR" altLang="en-US" sz="12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프로젝트</a:t>
            </a:r>
            <a:endParaRPr lang="en-US" altLang="ko-KR" sz="1200" b="0" i="0" u="none" strike="noStrike" cap="none" dirty="0" smtClean="0">
              <a:solidFill>
                <a:schemeClr val="dk1"/>
              </a:solidFill>
              <a:latin typeface="Malgun Gothic"/>
              <a:ea typeface="Malgun Gothic"/>
              <a:cs typeface="Malgun Gothic"/>
            </a:endParaRPr>
          </a:p>
          <a:p>
            <a:pPr algn="ctr">
              <a:buClr>
                <a:srgbClr val="000000"/>
              </a:buClr>
              <a:buSzPts val="1500"/>
            </a:pPr>
            <a:r>
              <a:rPr lang="ko-KR" altLang="en-US" sz="12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신고 하기</a:t>
            </a:r>
            <a:endParaRPr lang="ko-KR" sz="12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37" name="Google Shape;176;g7c553259d1_0_81">
            <a:extLst>
              <a:ext uri="{FF2B5EF4-FFF2-40B4-BE49-F238E27FC236}">
                <a16:creationId xmlns="" xmlns:a16="http://schemas.microsoft.com/office/drawing/2014/main" id="{F899F5BB-2CA2-49B1-8BC6-DD4D5BBC5954}"/>
              </a:ext>
            </a:extLst>
          </p:cNvPr>
          <p:cNvSpPr/>
          <p:nvPr/>
        </p:nvSpPr>
        <p:spPr>
          <a:xfrm>
            <a:off x="4368533" y="1507756"/>
            <a:ext cx="3350381" cy="2784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rgbClr val="000000"/>
              </a:buClr>
              <a:buSzPts val="1500"/>
            </a:pPr>
            <a:r>
              <a:rPr lang="ko-KR" alt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프로젝트 카테고리</a:t>
            </a: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8" name="Google Shape;176;g7c553259d1_0_81">
            <a:extLst>
              <a:ext uri="{FF2B5EF4-FFF2-40B4-BE49-F238E27FC236}">
                <a16:creationId xmlns="" xmlns:a16="http://schemas.microsoft.com/office/drawing/2014/main" id="{67F6FB9B-C1D8-4622-99B3-F40F5ECC13C5}"/>
              </a:ext>
            </a:extLst>
          </p:cNvPr>
          <p:cNvSpPr/>
          <p:nvPr/>
        </p:nvSpPr>
        <p:spPr>
          <a:xfrm>
            <a:off x="4368533" y="1944458"/>
            <a:ext cx="3350381" cy="2784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rgbClr val="000000"/>
              </a:buClr>
              <a:buSzPts val="1500"/>
            </a:pPr>
            <a:r>
              <a:rPr lang="ko-KR" sz="15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문의</a:t>
            </a:r>
            <a:r>
              <a:rPr 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lang="ko-KR" sz="15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가능</a:t>
            </a: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 번호</a:t>
            </a:r>
            <a:endParaRPr lang="ko-KR"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39" name="Google Shape;176;g7c553259d1_0_81">
            <a:extLst>
              <a:ext uri="{FF2B5EF4-FFF2-40B4-BE49-F238E27FC236}">
                <a16:creationId xmlns="" xmlns:a16="http://schemas.microsoft.com/office/drawing/2014/main" id="{AD2C95EC-582D-4DE5-A38F-F4D321E2655F}"/>
              </a:ext>
            </a:extLst>
          </p:cNvPr>
          <p:cNvSpPr/>
          <p:nvPr/>
        </p:nvSpPr>
        <p:spPr>
          <a:xfrm>
            <a:off x="4368533" y="2381159"/>
            <a:ext cx="3350381" cy="2784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rgbClr val="000000"/>
              </a:buClr>
              <a:buSzPts val="1500"/>
            </a:pPr>
            <a:r>
              <a:rPr 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사업자 등록 </a:t>
            </a:r>
            <a:r>
              <a:rPr lang="ko-KR" alt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번호</a:t>
            </a:r>
            <a:endParaRPr lang="ko-KR"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40" name="Google Shape;176;g7c553259d1_0_81">
            <a:extLst>
              <a:ext uri="{FF2B5EF4-FFF2-40B4-BE49-F238E27FC236}">
                <a16:creationId xmlns="" xmlns:a16="http://schemas.microsoft.com/office/drawing/2014/main" id="{CBA66B1C-BC87-4F39-A0EF-904FBF90FC1E}"/>
              </a:ext>
            </a:extLst>
          </p:cNvPr>
          <p:cNvSpPr/>
          <p:nvPr/>
        </p:nvSpPr>
        <p:spPr>
          <a:xfrm>
            <a:off x="4367975" y="3576491"/>
            <a:ext cx="3350939" cy="1340666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Clr>
                <a:srgbClr val="000000"/>
              </a:buClr>
              <a:buSzPts val="1500"/>
              <a:buFont typeface="Arial"/>
            </a:pPr>
            <a:r>
              <a:rPr lang="ko-KR" sz="15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프로젝트</a:t>
            </a:r>
            <a:r>
              <a:rPr 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lang="ko-KR" sz="15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세부</a:t>
            </a:r>
            <a:r>
              <a:rPr lang="ko-KR" alt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lang="ko-KR" altLang="en-US" sz="15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동영상</a:t>
            </a:r>
            <a:endParaRPr lang="ko-KR" sz="1500" b="0" i="0" u="none" strike="noStrike" cap="none" dirty="0" err="1">
              <a:solidFill>
                <a:schemeClr val="dk1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41" name="Google Shape;176;g7c553259d1_0_81">
            <a:extLst>
              <a:ext uri="{FF2B5EF4-FFF2-40B4-BE49-F238E27FC236}">
                <a16:creationId xmlns="" xmlns:a16="http://schemas.microsoft.com/office/drawing/2014/main" id="{CA7B6956-F91B-4FA3-9BDE-FB9F73D25A79}"/>
              </a:ext>
            </a:extLst>
          </p:cNvPr>
          <p:cNvSpPr/>
          <p:nvPr/>
        </p:nvSpPr>
        <p:spPr>
          <a:xfrm>
            <a:off x="4368533" y="5056358"/>
            <a:ext cx="3350939" cy="1233296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Clr>
                <a:srgbClr val="000000"/>
              </a:buClr>
              <a:buSzPts val="1500"/>
              <a:buFont typeface="Arial"/>
            </a:pPr>
            <a:r>
              <a:rPr lang="ko-KR" sz="15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프로젝트</a:t>
            </a:r>
            <a:r>
              <a:rPr 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lang="ko-KR" sz="15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세부</a:t>
            </a:r>
            <a:r>
              <a:rPr 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lang="ko-KR" sz="15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이미지</a:t>
            </a:r>
            <a:endParaRPr lang="ko-KR" dirty="0" err="1">
              <a:solidFill>
                <a:schemeClr val="dk1"/>
              </a:solidFill>
            </a:endParaRPr>
          </a:p>
        </p:txBody>
      </p:sp>
      <p:sp>
        <p:nvSpPr>
          <p:cNvPr id="173" name="Google Shape;173;g7c553259d1_0_81"/>
          <p:cNvSpPr/>
          <p:nvPr/>
        </p:nvSpPr>
        <p:spPr>
          <a:xfrm>
            <a:off x="962702" y="2699156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298358" y="5056357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298358" y="5572070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4594065" y="297350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5949612" y="297350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758247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1411272896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user_m_ht_projects_detail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상세 페이지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(2)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상세 페이지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(1)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에서 이어짐</a:t>
                      </a: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085476583"/>
              </p:ext>
            </p:extLst>
          </p:nvPr>
        </p:nvGraphicFramePr>
        <p:xfrm>
          <a:off x="8509686" y="1289960"/>
          <a:ext cx="3532000" cy="531119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작성시 메이커가 작성한 환불 정책 표시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의견 작성자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ID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표시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의견 작성 텍스트 박스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작성한 의견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등록 버튼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작성된 의견 표시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 smtClean="0"/>
                        <a:t>6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dirty="0" smtClean="0"/>
                        <a:t>의견에 달린 메이커의 답변 표시</a:t>
                      </a: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grpSp>
        <p:nvGrpSpPr>
          <p:cNvPr id="4" name="그룹 3"/>
          <p:cNvGrpSpPr/>
          <p:nvPr/>
        </p:nvGrpSpPr>
        <p:grpSpPr>
          <a:xfrm>
            <a:off x="157954" y="1271965"/>
            <a:ext cx="8032200" cy="5349900"/>
            <a:chOff x="157954" y="1271965"/>
            <a:chExt cx="8032200" cy="5349900"/>
          </a:xfrm>
        </p:grpSpPr>
        <p:sp>
          <p:nvSpPr>
            <p:cNvPr id="168" name="Google Shape;168;g7c553259d1_0_81"/>
            <p:cNvSpPr/>
            <p:nvPr/>
          </p:nvSpPr>
          <p:spPr>
            <a:xfrm>
              <a:off x="157954" y="1271965"/>
              <a:ext cx="8032200" cy="5349900"/>
            </a:xfrm>
            <a:prstGeom prst="rect">
              <a:avLst/>
            </a:prstGeom>
            <a:noFill/>
            <a:ln w="12700" cap="flat" cmpd="sng">
              <a:solidFill>
                <a:schemeClr val="tx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2" name="그룹 1"/>
            <p:cNvGrpSpPr/>
            <p:nvPr/>
          </p:nvGrpSpPr>
          <p:grpSpPr>
            <a:xfrm>
              <a:off x="235900" y="1359837"/>
              <a:ext cx="3702142" cy="5164725"/>
              <a:chOff x="235900" y="1359837"/>
              <a:chExt cx="3702142" cy="5164725"/>
            </a:xfrm>
          </p:grpSpPr>
          <p:sp>
            <p:nvSpPr>
              <p:cNvPr id="35" name="Google Shape;175;g7c553259d1_0_81">
                <a:extLst>
                  <a:ext uri="{FF2B5EF4-FFF2-40B4-BE49-F238E27FC236}">
                    <a16:creationId xmlns="" xmlns:a16="http://schemas.microsoft.com/office/drawing/2014/main" id="{5233C2A4-8E74-4C04-B60D-9830C0368ED1}"/>
                  </a:ext>
                </a:extLst>
              </p:cNvPr>
              <p:cNvSpPr/>
              <p:nvPr/>
            </p:nvSpPr>
            <p:spPr>
              <a:xfrm>
                <a:off x="235900" y="1359837"/>
                <a:ext cx="3702142" cy="5164725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endParaRPr sz="15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6" name="Google Shape;176;g7c553259d1_0_81">
                <a:extLst>
                  <a:ext uri="{FF2B5EF4-FFF2-40B4-BE49-F238E27FC236}">
                    <a16:creationId xmlns="" xmlns:a16="http://schemas.microsoft.com/office/drawing/2014/main" id="{29FE8594-EA7A-4B62-B46A-D4F6BAC1C327}"/>
                  </a:ext>
                </a:extLst>
              </p:cNvPr>
              <p:cNvSpPr/>
              <p:nvPr/>
            </p:nvSpPr>
            <p:spPr>
              <a:xfrm>
                <a:off x="323590" y="1445487"/>
                <a:ext cx="3469092" cy="663867"/>
              </a:xfrm>
              <a:prstGeom prst="rect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Clr>
                    <a:srgbClr val="000000"/>
                  </a:buClr>
                  <a:buSzPts val="1500"/>
                </a:pPr>
                <a:r>
                  <a:rPr lang="ko-KR" sz="1500" dirty="0" err="1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프로젝트</a:t>
                </a:r>
                <a:r>
                  <a:rPr lang="ko-KR" sz="15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 </a:t>
                </a:r>
                <a:r>
                  <a:rPr lang="ko-KR" sz="1500" dirty="0" err="1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세부</a:t>
                </a:r>
                <a:r>
                  <a:rPr lang="ko-KR" sz="15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 </a:t>
                </a:r>
                <a:r>
                  <a:rPr lang="ko-KR" sz="1500" dirty="0" err="1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내용</a:t>
                </a:r>
                <a:endParaRPr sz="1500" b="0" i="0" u="none" strike="noStrike" cap="none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7" name="Google Shape;176;g7c553259d1_0_81">
                <a:extLst>
                  <a:ext uri="{FF2B5EF4-FFF2-40B4-BE49-F238E27FC236}">
                    <a16:creationId xmlns="" xmlns:a16="http://schemas.microsoft.com/office/drawing/2014/main" id="{0878846A-8BAA-43A0-91D2-982A7B03E937}"/>
                  </a:ext>
                </a:extLst>
              </p:cNvPr>
              <p:cNvSpPr/>
              <p:nvPr/>
            </p:nvSpPr>
            <p:spPr>
              <a:xfrm>
                <a:off x="323590" y="2203531"/>
                <a:ext cx="3469092" cy="737095"/>
              </a:xfrm>
              <a:prstGeom prst="rect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Clr>
                    <a:srgbClr val="000000"/>
                  </a:buClr>
                  <a:buSzPts val="1500"/>
                </a:pPr>
                <a:r>
                  <a:rPr lang="ko-KR" sz="15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환불 정책</a:t>
                </a:r>
                <a:endParaRPr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8" name="Google Shape;176;g7c553259d1_0_81">
                <a:extLst>
                  <a:ext uri="{FF2B5EF4-FFF2-40B4-BE49-F238E27FC236}">
                    <a16:creationId xmlns="" xmlns:a16="http://schemas.microsoft.com/office/drawing/2014/main" id="{0878846A-8BAA-43A0-91D2-982A7B03E937}"/>
                  </a:ext>
                </a:extLst>
              </p:cNvPr>
              <p:cNvSpPr/>
              <p:nvPr/>
            </p:nvSpPr>
            <p:spPr>
              <a:xfrm>
                <a:off x="324985" y="3089903"/>
                <a:ext cx="3467698" cy="1191152"/>
              </a:xfrm>
              <a:prstGeom prst="rect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Clr>
                    <a:srgbClr val="000000"/>
                  </a:buClr>
                  <a:buSzPts val="1500"/>
                </a:pPr>
                <a:endParaRPr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9" name="타원 38"/>
              <p:cNvSpPr/>
              <p:nvPr/>
            </p:nvSpPr>
            <p:spPr>
              <a:xfrm>
                <a:off x="455941" y="3206874"/>
                <a:ext cx="572759" cy="499388"/>
              </a:xfrm>
              <a:prstGeom prst="ellipse">
                <a:avLst/>
              </a:prstGeom>
              <a:solidFill>
                <a:srgbClr val="DC7F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 smtClean="0"/>
                  <a:t>ID</a:t>
                </a:r>
                <a:endParaRPr lang="ko-KR" altLang="en-US" sz="1400" dirty="0"/>
              </a:p>
            </p:txBody>
          </p:sp>
          <p:sp>
            <p:nvSpPr>
              <p:cNvPr id="40" name="Google Shape;176;g7c553259d1_0_81">
                <a:extLst>
                  <a:ext uri="{FF2B5EF4-FFF2-40B4-BE49-F238E27FC236}">
                    <a16:creationId xmlns="" xmlns:a16="http://schemas.microsoft.com/office/drawing/2014/main" id="{0878846A-8BAA-43A0-91D2-982A7B03E937}"/>
                  </a:ext>
                </a:extLst>
              </p:cNvPr>
              <p:cNvSpPr/>
              <p:nvPr/>
            </p:nvSpPr>
            <p:spPr>
              <a:xfrm>
                <a:off x="1088788" y="3154919"/>
                <a:ext cx="2599985" cy="627372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Clr>
                    <a:srgbClr val="000000"/>
                  </a:buClr>
                  <a:buSzPts val="1500"/>
                </a:pPr>
                <a:r>
                  <a:rPr lang="ko-KR" altLang="en-US" sz="1500" b="0" i="0" u="none" strike="noStrike" cap="none" dirty="0" smtClean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의견 입력</a:t>
                </a:r>
                <a:endParaRPr lang="en-US" altLang="ko-KR" sz="1500" b="0" i="0" u="none" strike="noStrike" cap="none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1" name="Google Shape;176;g7c553259d1_0_81">
                <a:extLst>
                  <a:ext uri="{FF2B5EF4-FFF2-40B4-BE49-F238E27FC236}">
                    <a16:creationId xmlns="" xmlns:a16="http://schemas.microsoft.com/office/drawing/2014/main" id="{0878846A-8BAA-43A0-91D2-982A7B03E937}"/>
                  </a:ext>
                </a:extLst>
              </p:cNvPr>
              <p:cNvSpPr/>
              <p:nvPr/>
            </p:nvSpPr>
            <p:spPr>
              <a:xfrm>
                <a:off x="2651031" y="3882213"/>
                <a:ext cx="1037741" cy="358452"/>
              </a:xfrm>
              <a:prstGeom prst="rect">
                <a:avLst/>
              </a:prstGeom>
              <a:solidFill>
                <a:srgbClr val="DC7F0D"/>
              </a:solidFill>
              <a:ln w="12700" cap="flat" cmpd="sng">
                <a:noFill/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Clr>
                    <a:srgbClr val="000000"/>
                  </a:buClr>
                  <a:buSzPts val="1500"/>
                </a:pPr>
                <a:r>
                  <a:rPr lang="ko-KR" altLang="en-US" sz="1400" dirty="0" smtClean="0">
                    <a:solidFill>
                      <a:schemeClr val="bg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등</a:t>
                </a:r>
                <a:r>
                  <a:rPr lang="ko-KR" altLang="en-US" sz="1400" dirty="0">
                    <a:solidFill>
                      <a:schemeClr val="bg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록</a:t>
                </a:r>
                <a:endParaRPr sz="1400" b="0" i="0" u="none" strike="noStrike" cap="none" dirty="0">
                  <a:solidFill>
                    <a:schemeClr val="bg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7" name="Google Shape;176;g7c553259d1_0_81">
                <a:extLst>
                  <a:ext uri="{FF2B5EF4-FFF2-40B4-BE49-F238E27FC236}">
                    <a16:creationId xmlns="" xmlns:a16="http://schemas.microsoft.com/office/drawing/2014/main" id="{0878846A-8BAA-43A0-91D2-982A7B03E937}"/>
                  </a:ext>
                </a:extLst>
              </p:cNvPr>
              <p:cNvSpPr/>
              <p:nvPr/>
            </p:nvSpPr>
            <p:spPr>
              <a:xfrm>
                <a:off x="324985" y="4362894"/>
                <a:ext cx="3467697" cy="1456015"/>
              </a:xfrm>
              <a:prstGeom prst="rect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Clr>
                    <a:srgbClr val="000000"/>
                  </a:buClr>
                  <a:buSzPts val="1500"/>
                </a:pPr>
                <a:endParaRPr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8" name="Google Shape;176;g7c553259d1_0_81">
                <a:extLst>
                  <a:ext uri="{FF2B5EF4-FFF2-40B4-BE49-F238E27FC236}">
                    <a16:creationId xmlns="" xmlns:a16="http://schemas.microsoft.com/office/drawing/2014/main" id="{0878846A-8BAA-43A0-91D2-982A7B03E937}"/>
                  </a:ext>
                </a:extLst>
              </p:cNvPr>
              <p:cNvSpPr/>
              <p:nvPr/>
            </p:nvSpPr>
            <p:spPr>
              <a:xfrm>
                <a:off x="439393" y="4452948"/>
                <a:ext cx="3249379" cy="804851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Clr>
                    <a:srgbClr val="000000"/>
                  </a:buClr>
                  <a:buSzPts val="1500"/>
                </a:pPr>
                <a:endParaRPr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9" name="Google Shape;176;g7c553259d1_0_81">
                <a:extLst>
                  <a:ext uri="{FF2B5EF4-FFF2-40B4-BE49-F238E27FC236}">
                    <a16:creationId xmlns="" xmlns:a16="http://schemas.microsoft.com/office/drawing/2014/main" id="{0878846A-8BAA-43A0-91D2-982A7B03E937}"/>
                  </a:ext>
                </a:extLst>
              </p:cNvPr>
              <p:cNvSpPr/>
              <p:nvPr/>
            </p:nvSpPr>
            <p:spPr>
              <a:xfrm>
                <a:off x="439393" y="5337480"/>
                <a:ext cx="3249380" cy="358452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Clr>
                    <a:srgbClr val="000000"/>
                  </a:buClr>
                  <a:buSzPts val="1500"/>
                </a:pPr>
                <a:r>
                  <a:rPr lang="en-US" altLang="ko-KR" sz="15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 </a:t>
                </a:r>
                <a:r>
                  <a:rPr lang="en-US" altLang="ko-KR" sz="1500" dirty="0" smtClean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        </a:t>
                </a:r>
                <a:r>
                  <a:rPr lang="ko-KR" altLang="en-US" sz="1500" dirty="0" err="1" smtClean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물론이져</a:t>
                </a:r>
                <a:r>
                  <a:rPr lang="ko-KR" altLang="en-US" sz="1500" dirty="0" smtClean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 무조건 </a:t>
                </a:r>
                <a:r>
                  <a:rPr lang="ko-KR" altLang="en-US" sz="1500" dirty="0" err="1" smtClean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대박남</a:t>
                </a:r>
                <a:endParaRPr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0" name="타원 49"/>
              <p:cNvSpPr/>
              <p:nvPr/>
            </p:nvSpPr>
            <p:spPr>
              <a:xfrm>
                <a:off x="466333" y="4606968"/>
                <a:ext cx="572758" cy="484577"/>
              </a:xfrm>
              <a:prstGeom prst="ellipse">
                <a:avLst/>
              </a:prstGeom>
              <a:solidFill>
                <a:srgbClr val="DC7F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 smtClean="0"/>
                  <a:t>HT</a:t>
                </a:r>
                <a:endParaRPr lang="ko-KR" altLang="en-US" sz="1200" dirty="0"/>
              </a:p>
            </p:txBody>
          </p:sp>
          <p:sp>
            <p:nvSpPr>
              <p:cNvPr id="51" name="Google Shape;176;g7c553259d1_0_81">
                <a:extLst>
                  <a:ext uri="{FF2B5EF4-FFF2-40B4-BE49-F238E27FC236}">
                    <a16:creationId xmlns="" xmlns:a16="http://schemas.microsoft.com/office/drawing/2014/main" id="{0878846A-8BAA-43A0-91D2-982A7B03E937}"/>
                  </a:ext>
                </a:extLst>
              </p:cNvPr>
              <p:cNvSpPr/>
              <p:nvPr/>
            </p:nvSpPr>
            <p:spPr>
              <a:xfrm>
                <a:off x="1088788" y="4523841"/>
                <a:ext cx="2496075" cy="622210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Clr>
                    <a:srgbClr val="000000"/>
                  </a:buClr>
                  <a:buSzPts val="1500"/>
                </a:pPr>
                <a:r>
                  <a:rPr lang="ko-KR" altLang="en-US" sz="1500" dirty="0" smtClean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얘들 </a:t>
                </a:r>
                <a:r>
                  <a:rPr lang="en-US" altLang="ko-KR" sz="1500" dirty="0" smtClean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BTS</a:t>
                </a:r>
                <a:r>
                  <a:rPr lang="ko-KR" altLang="en-US" sz="1500" dirty="0" smtClean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급 </a:t>
                </a:r>
                <a:r>
                  <a:rPr lang="ko-KR" altLang="en-US" sz="1500" dirty="0" err="1" smtClean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맞나염</a:t>
                </a:r>
                <a:r>
                  <a:rPr lang="en-US" altLang="ko-KR" sz="1500" dirty="0" smtClean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?</a:t>
                </a:r>
                <a:endParaRPr lang="en-US" altLang="ko-KR" sz="1500" b="0" i="0" u="none" strike="noStrike" cap="none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cxnSp>
            <p:nvCxnSpPr>
              <p:cNvPr id="52" name="꺾인 연결선 51"/>
              <p:cNvCxnSpPr/>
              <p:nvPr/>
            </p:nvCxnSpPr>
            <p:spPr>
              <a:xfrm>
                <a:off x="745886" y="5425546"/>
                <a:ext cx="290947" cy="140755"/>
              </a:xfrm>
              <a:prstGeom prst="bentConnector3">
                <a:avLst>
                  <a:gd name="adj1" fmla="val 0"/>
                </a:avLst>
              </a:prstGeom>
              <a:ln w="28575">
                <a:solidFill>
                  <a:srgbClr val="DC7F0D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73" name="Google Shape;173;g7c553259d1_0_81"/>
          <p:cNvSpPr/>
          <p:nvPr/>
        </p:nvSpPr>
        <p:spPr>
          <a:xfrm>
            <a:off x="108084" y="240977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288043" y="329426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1028700" y="329426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373716" y="5354856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2499681" y="3900109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378169" y="440347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259307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733" y="368830"/>
            <a:ext cx="3616429" cy="59219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3457" y="368830"/>
            <a:ext cx="3376672" cy="59219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0296" y="368830"/>
            <a:ext cx="3332636" cy="59219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941" y="713845"/>
            <a:ext cx="6391275" cy="3228975"/>
          </a:xfrm>
          <a:prstGeom prst="rect">
            <a:avLst/>
          </a:prstGeom>
          <a:noFill/>
          <a:ln w="762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7975600" y="2624667"/>
            <a:ext cx="3073400" cy="17018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화살표 연결선 5"/>
          <p:cNvCxnSpPr>
            <a:stCxn id="3074" idx="3"/>
            <a:endCxn id="4" idx="1"/>
          </p:cNvCxnSpPr>
          <p:nvPr/>
        </p:nvCxnSpPr>
        <p:spPr>
          <a:xfrm>
            <a:off x="6585216" y="2328333"/>
            <a:ext cx="1390384" cy="1147234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1620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0" name="그림 3"/>
          <p:cNvPicPr/>
          <p:nvPr/>
        </p:nvPicPr>
        <p:blipFill>
          <a:blip r:embed="rId2"/>
          <a:stretch/>
        </p:blipFill>
        <p:spPr>
          <a:xfrm>
            <a:off x="2160" y="0"/>
            <a:ext cx="12186720" cy="6857280"/>
          </a:xfrm>
          <a:prstGeom prst="rect">
            <a:avLst/>
          </a:prstGeom>
          <a:ln>
            <a:noFill/>
          </a:ln>
        </p:spPr>
      </p:pic>
      <p:sp>
        <p:nvSpPr>
          <p:cNvPr id="931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latin typeface="맑은 고딕"/>
              </a:rPr>
              <a:t>6. </a:t>
            </a:r>
            <a:r>
              <a:rPr lang="en-US" altLang="ko-KR" sz="4400" spc="-1" dirty="0" err="1">
                <a:solidFill>
                  <a:srgbClr val="000000"/>
                </a:solidFill>
                <a:latin typeface="맑은 고딕"/>
              </a:rPr>
              <a:t>화면</a:t>
            </a:r>
            <a:r>
              <a:rPr lang="en-US" altLang="ko-KR" sz="4400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altLang="ko-KR" sz="4400" spc="-1" dirty="0" err="1">
                <a:solidFill>
                  <a:srgbClr val="000000"/>
                </a:solidFill>
                <a:latin typeface="맑은 고딕"/>
              </a:rPr>
              <a:t>구현</a:t>
            </a:r>
            <a:r>
              <a:rPr lang="en-US" altLang="ko-KR" sz="4400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altLang="ko-KR" sz="4400" spc="-1" dirty="0" err="1">
                <a:solidFill>
                  <a:srgbClr val="000000"/>
                </a:solidFill>
                <a:latin typeface="맑은 고딕"/>
              </a:rPr>
              <a:t>현황</a:t>
            </a:r>
            <a:r>
              <a:rPr lang="en-US" altLang="ko-KR" sz="4400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ko-KR" altLang="en-US" sz="4400" spc="-1" dirty="0">
                <a:solidFill>
                  <a:srgbClr val="000000"/>
                </a:solidFill>
                <a:latin typeface="맑은 고딕"/>
              </a:rPr>
              <a:t>및 </a:t>
            </a:r>
            <a:r>
              <a:rPr lang="en-US" altLang="ko-KR" sz="4400" spc="-1" dirty="0">
                <a:solidFill>
                  <a:srgbClr val="000000"/>
                </a:solidFill>
                <a:latin typeface="맑은 고딕"/>
              </a:rPr>
              <a:t>SQL </a:t>
            </a:r>
            <a:r>
              <a:rPr lang="ko-KR" altLang="en-US" sz="4400" spc="-1" dirty="0">
                <a:solidFill>
                  <a:srgbClr val="000000"/>
                </a:solidFill>
                <a:latin typeface="맑은 고딕"/>
              </a:rPr>
              <a:t>작성 소개</a:t>
            </a:r>
            <a:endParaRPr lang="en-US" sz="4400" b="0" strike="noStrike" spc="-1" dirty="0">
              <a:latin typeface="Noto Sans CJK JP"/>
            </a:endParaRPr>
          </a:p>
        </p:txBody>
      </p:sp>
      <p:sp>
        <p:nvSpPr>
          <p:cNvPr id="932" name="CustomShape 2"/>
          <p:cNvSpPr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유서희</a:t>
            </a:r>
            <a:endParaRPr lang="en-US" sz="2800" b="0" strike="noStrike" spc="-1" dirty="0">
              <a:latin typeface="Noto Sans CJK JP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2800" b="0" strike="noStrike" spc="-1" dirty="0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User_메인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화면</a:t>
            </a:r>
            <a:endParaRPr lang="en-US" sz="2800" b="0" strike="noStrike" spc="-1" dirty="0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User_실시간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채팅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상담</a:t>
            </a:r>
            <a:endParaRPr lang="en-US" sz="2800" b="0" strike="noStrike" spc="-1" dirty="0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Admin_메인화면</a:t>
            </a:r>
            <a:endParaRPr lang="en-US" sz="2800" b="0" strike="noStrike" spc="-1" dirty="0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Admin_실시간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채팅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관리</a:t>
            </a:r>
            <a:endParaRPr lang="en-US" sz="2800" b="0" strike="noStrike" spc="-1" dirty="0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Admin_메인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화면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관리</a:t>
            </a:r>
            <a:endParaRPr lang="en-US" sz="2800" b="0" strike="noStrike" spc="-1" dirty="0">
              <a:latin typeface="Noto Sans CJK JP"/>
            </a:endParaRPr>
          </a:p>
        </p:txBody>
      </p:sp>
    </p:spTree>
    <p:extLst>
      <p:ext uri="{BB962C8B-B14F-4D97-AF65-F5344CB8AC3E}">
        <p14:creationId xmlns:p14="http://schemas.microsoft.com/office/powerpoint/2010/main" val="113923038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user_w_sh_main_1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메인화면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lang="ko-KR" altLang="en-US" sz="1200" dirty="0"/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531119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이벤트 팝업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200" b="0" u="none" strike="noStrike" cap="none" dirty="0" smtClean="0">
                          <a:solidFill>
                            <a:schemeClr val="dk1"/>
                          </a:solidFill>
                        </a:rPr>
                        <a:t>이벤트 제목 삽입</a:t>
                      </a:r>
                      <a:r>
                        <a:rPr lang="en-US" altLang="ko-KR" sz="1200" b="0" u="none" strike="noStrike" cap="none" dirty="0" smtClean="0">
                          <a:solidFill>
                            <a:schemeClr val="dk1"/>
                          </a:solidFill>
                        </a:rPr>
                        <a:t>, X </a:t>
                      </a:r>
                      <a:r>
                        <a:rPr lang="ko-KR" altLang="en-US" sz="1200" b="0" u="none" strike="noStrike" cap="none" dirty="0" smtClean="0">
                          <a:solidFill>
                            <a:schemeClr val="dk1"/>
                          </a:solidFill>
                        </a:rPr>
                        <a:t>버튼 </a:t>
                      </a:r>
                      <a:r>
                        <a:rPr lang="ko-KR" altLang="en-US" sz="1200" b="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200" b="0" u="none" strike="noStrike" cap="none" dirty="0" smtClean="0">
                          <a:solidFill>
                            <a:schemeClr val="dk1"/>
                          </a:solidFill>
                        </a:rPr>
                        <a:t> 닫힘</a:t>
                      </a:r>
                      <a:endParaRPr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버튼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200" u="none" strike="noStrike" cap="none" dirty="0" err="1" smtClean="0">
                          <a:solidFill>
                            <a:schemeClr val="dk1"/>
                          </a:solidFill>
                        </a:rPr>
                        <a:t>펀딩</a:t>
                      </a: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 오픈 신청 페이지로 이동</a:t>
                      </a:r>
                      <a:endParaRPr lang="en-US" altLang="ko-KR" sz="12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슬라이드 배너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20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en-US" altLang="ko-KR" sz="1200" u="none" strike="noStrike" cap="none" dirty="0" smtClean="0">
                          <a:solidFill>
                            <a:schemeClr val="dk1"/>
                          </a:solidFill>
                        </a:rPr>
                        <a:t>/</a:t>
                      </a: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자동 배너 이미지 변경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추천 프로젝트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카테고리 무관하게 추천 프로젝트 노출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추천 프로젝트 동영상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프로젝트 동영상 노출</a:t>
                      </a:r>
                      <a:r>
                        <a:rPr lang="en-US" altLang="ko-KR" sz="1200" u="none" strike="noStrike" cap="none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20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 바로 재생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 smtClean="0"/>
                        <a:t>6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dirty="0" smtClean="0"/>
                        <a:t>실시간 랭킹</a:t>
                      </a:r>
                      <a:endParaRPr lang="en-US" altLang="ko-KR" sz="1500" dirty="0" smtClean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 smtClean="0"/>
                        <a:t>투자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err="1" smtClean="0"/>
                        <a:t>리워드</a:t>
                      </a:r>
                      <a:r>
                        <a:rPr lang="ko-KR" altLang="en-US" sz="1200" dirty="0" smtClean="0"/>
                        <a:t> 각각 </a:t>
                      </a:r>
                      <a:r>
                        <a:rPr lang="ko-KR" altLang="en-US" sz="1200" dirty="0" err="1" smtClean="0"/>
                        <a:t>모금액</a:t>
                      </a:r>
                      <a:r>
                        <a:rPr lang="ko-KR" altLang="en-US" sz="1200" dirty="0" smtClean="0"/>
                        <a:t> 순으로 랭킹</a:t>
                      </a:r>
                      <a:r>
                        <a:rPr lang="ko-KR" altLang="en-US" sz="1200" baseline="0" dirty="0" smtClean="0"/>
                        <a:t> 노출</a:t>
                      </a:r>
                      <a:endParaRPr sz="12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 smtClean="0"/>
                        <a:t>7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dirty="0" smtClean="0"/>
                        <a:t>실시간 채팅</a:t>
                      </a:r>
                      <a:endParaRPr lang="en-US" altLang="ko-KR" sz="1500" dirty="0" smtClean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 err="1" smtClean="0"/>
                        <a:t>클릭시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ko-KR" altLang="en-US" sz="1200" dirty="0" err="1" smtClean="0"/>
                        <a:t>채팅창</a:t>
                      </a:r>
                      <a:r>
                        <a:rPr lang="ko-KR" altLang="en-US" sz="1200" dirty="0" smtClean="0"/>
                        <a:t> 표시</a:t>
                      </a:r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pSp>
        <p:nvGrpSpPr>
          <p:cNvPr id="20" name="그룹 19">
            <a:extLst>
              <a:ext uri="{FF2B5EF4-FFF2-40B4-BE49-F238E27FC236}">
                <a16:creationId xmlns:a16="http://schemas.microsoft.com/office/drawing/2014/main" xmlns="" id="{62A18DB4-458D-4405-AF44-ABEAF81A218F}"/>
              </a:ext>
            </a:extLst>
          </p:cNvPr>
          <p:cNvGrpSpPr/>
          <p:nvPr/>
        </p:nvGrpSpPr>
        <p:grpSpPr>
          <a:xfrm>
            <a:off x="1127767" y="3996375"/>
            <a:ext cx="1109233" cy="1173266"/>
            <a:chOff x="1289132" y="2322971"/>
            <a:chExt cx="2079370" cy="2500041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xmlns="" id="{8834A7D0-76B4-45F1-B59D-FD8735D4521F}"/>
                </a:ext>
              </a:extLst>
            </p:cNvPr>
            <p:cNvGrpSpPr/>
            <p:nvPr/>
          </p:nvGrpSpPr>
          <p:grpSpPr>
            <a:xfrm>
              <a:off x="1289133" y="2322975"/>
              <a:ext cx="2079369" cy="2500037"/>
              <a:chOff x="1289133" y="2322975"/>
              <a:chExt cx="2079369" cy="2500037"/>
            </a:xfrm>
          </p:grpSpPr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xmlns="" id="{5866C11F-D83C-4D2C-B5A3-F7B5B1E82F04}"/>
                  </a:ext>
                </a:extLst>
              </p:cNvPr>
              <p:cNvSpPr/>
              <p:nvPr/>
            </p:nvSpPr>
            <p:spPr>
              <a:xfrm>
                <a:off x="1289133" y="3563712"/>
                <a:ext cx="2079369" cy="12593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주식회사 메탈로</a:t>
                </a:r>
                <a:endParaRPr lang="en-US" altLang="ko-KR" sz="700" dirty="0">
                  <a:solidFill>
                    <a:schemeClr val="tx1"/>
                  </a:solidFill>
                </a:endParaRPr>
              </a:p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눈앞에서 직접 연주하는 듯한 생생함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&lt;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메탈로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VINCENT&gt; </a:t>
                </a:r>
              </a:p>
              <a:p>
                <a:r>
                  <a:rPr lang="en-US" altLang="ko-KR" sz="700" dirty="0">
                    <a:solidFill>
                      <a:schemeClr val="tx1"/>
                    </a:solidFill>
                  </a:rPr>
                  <a:t>149% | 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리워드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| D-18</a:t>
                </a:r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xmlns="" id="{B3C0FE6C-9934-4CDA-9D8C-67C836C2B08B}"/>
                  </a:ext>
                </a:extLst>
              </p:cNvPr>
              <p:cNvSpPr/>
              <p:nvPr/>
            </p:nvSpPr>
            <p:spPr>
              <a:xfrm>
                <a:off x="1289135" y="2322975"/>
                <a:ext cx="2079367" cy="124073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xmlns="" id="{37933C1A-A1E4-40BC-B5C7-C6CF8129EF2C}"/>
                </a:ext>
              </a:extLst>
            </p:cNvPr>
            <p:cNvGrpSpPr/>
            <p:nvPr/>
          </p:nvGrpSpPr>
          <p:grpSpPr>
            <a:xfrm>
              <a:off x="1289132" y="2322971"/>
              <a:ext cx="2079370" cy="1259303"/>
              <a:chOff x="1289132" y="2322971"/>
              <a:chExt cx="2079370" cy="1259303"/>
            </a:xfrm>
          </p:grpSpPr>
          <p:cxnSp>
            <p:nvCxnSpPr>
              <p:cNvPr id="23" name="직선 연결선 22">
                <a:extLst>
                  <a:ext uri="{FF2B5EF4-FFF2-40B4-BE49-F238E27FC236}">
                    <a16:creationId xmlns:a16="http://schemas.microsoft.com/office/drawing/2014/main" xmlns="" id="{6FCAF67A-66D1-4FB3-98D7-360F38EF73C3}"/>
                  </a:ext>
                </a:extLst>
              </p:cNvPr>
              <p:cNvCxnSpPr/>
              <p:nvPr/>
            </p:nvCxnSpPr>
            <p:spPr>
              <a:xfrm>
                <a:off x="1289132" y="2322973"/>
                <a:ext cx="2079370" cy="125930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>
                <a:extLst>
                  <a:ext uri="{FF2B5EF4-FFF2-40B4-BE49-F238E27FC236}">
                    <a16:creationId xmlns:a16="http://schemas.microsoft.com/office/drawing/2014/main" xmlns="" id="{CB9FCF60-863F-487E-98DF-70E5CEDE449F}"/>
                  </a:ext>
                </a:extLst>
              </p:cNvPr>
              <p:cNvCxnSpPr/>
              <p:nvPr/>
            </p:nvCxnSpPr>
            <p:spPr>
              <a:xfrm flipH="1">
                <a:off x="1289138" y="2322971"/>
                <a:ext cx="2079364" cy="125142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xmlns="" id="{62A18DB4-458D-4405-AF44-ABEAF81A218F}"/>
              </a:ext>
            </a:extLst>
          </p:cNvPr>
          <p:cNvGrpSpPr/>
          <p:nvPr/>
        </p:nvGrpSpPr>
        <p:grpSpPr>
          <a:xfrm>
            <a:off x="2435051" y="3991859"/>
            <a:ext cx="1109233" cy="1173266"/>
            <a:chOff x="1289132" y="2322971"/>
            <a:chExt cx="2079370" cy="2500041"/>
          </a:xfrm>
        </p:grpSpPr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xmlns="" id="{8834A7D0-76B4-45F1-B59D-FD8735D4521F}"/>
                </a:ext>
              </a:extLst>
            </p:cNvPr>
            <p:cNvGrpSpPr/>
            <p:nvPr/>
          </p:nvGrpSpPr>
          <p:grpSpPr>
            <a:xfrm>
              <a:off x="1289133" y="2322975"/>
              <a:ext cx="2079369" cy="2500037"/>
              <a:chOff x="1289133" y="2322975"/>
              <a:chExt cx="2079369" cy="2500037"/>
            </a:xfrm>
          </p:grpSpPr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xmlns="" id="{5866C11F-D83C-4D2C-B5A3-F7B5B1E82F04}"/>
                  </a:ext>
                </a:extLst>
              </p:cNvPr>
              <p:cNvSpPr/>
              <p:nvPr/>
            </p:nvSpPr>
            <p:spPr>
              <a:xfrm>
                <a:off x="1289133" y="3563712"/>
                <a:ext cx="2079369" cy="12593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주식회사 메탈로</a:t>
                </a:r>
                <a:endParaRPr lang="en-US" altLang="ko-KR" sz="700" dirty="0">
                  <a:solidFill>
                    <a:schemeClr val="tx1"/>
                  </a:solidFill>
                </a:endParaRPr>
              </a:p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눈앞에서 직접 연주하는 듯한 생생함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&lt;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메탈로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VINCENT&gt; </a:t>
                </a:r>
              </a:p>
              <a:p>
                <a:r>
                  <a:rPr lang="en-US" altLang="ko-KR" sz="700" dirty="0">
                    <a:solidFill>
                      <a:schemeClr val="tx1"/>
                    </a:solidFill>
                  </a:rPr>
                  <a:t>149% | 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리워드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| D-18</a:t>
                </a:r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xmlns="" id="{B3C0FE6C-9934-4CDA-9D8C-67C836C2B08B}"/>
                  </a:ext>
                </a:extLst>
              </p:cNvPr>
              <p:cNvSpPr/>
              <p:nvPr/>
            </p:nvSpPr>
            <p:spPr>
              <a:xfrm>
                <a:off x="1289135" y="2322975"/>
                <a:ext cx="2079367" cy="124073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xmlns="" id="{37933C1A-A1E4-40BC-B5C7-C6CF8129EF2C}"/>
                </a:ext>
              </a:extLst>
            </p:cNvPr>
            <p:cNvGrpSpPr/>
            <p:nvPr/>
          </p:nvGrpSpPr>
          <p:grpSpPr>
            <a:xfrm>
              <a:off x="1289132" y="2322971"/>
              <a:ext cx="2079370" cy="1259303"/>
              <a:chOff x="1289132" y="2322971"/>
              <a:chExt cx="2079370" cy="1259303"/>
            </a:xfrm>
          </p:grpSpPr>
          <p:cxnSp>
            <p:nvCxnSpPr>
              <p:cNvPr id="39" name="직선 연결선 38">
                <a:extLst>
                  <a:ext uri="{FF2B5EF4-FFF2-40B4-BE49-F238E27FC236}">
                    <a16:creationId xmlns:a16="http://schemas.microsoft.com/office/drawing/2014/main" xmlns="" id="{6FCAF67A-66D1-4FB3-98D7-360F38EF73C3}"/>
                  </a:ext>
                </a:extLst>
              </p:cNvPr>
              <p:cNvCxnSpPr/>
              <p:nvPr/>
            </p:nvCxnSpPr>
            <p:spPr>
              <a:xfrm>
                <a:off x="1289132" y="2322973"/>
                <a:ext cx="2079370" cy="125930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" name="직선 연결선 39">
                <a:extLst>
                  <a:ext uri="{FF2B5EF4-FFF2-40B4-BE49-F238E27FC236}">
                    <a16:creationId xmlns:a16="http://schemas.microsoft.com/office/drawing/2014/main" xmlns="" id="{CB9FCF60-863F-487E-98DF-70E5CEDE449F}"/>
                  </a:ext>
                </a:extLst>
              </p:cNvPr>
              <p:cNvCxnSpPr/>
              <p:nvPr/>
            </p:nvCxnSpPr>
            <p:spPr>
              <a:xfrm flipH="1">
                <a:off x="1289138" y="2322971"/>
                <a:ext cx="2079364" cy="125142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xmlns="" id="{62A18DB4-458D-4405-AF44-ABEAF81A218F}"/>
              </a:ext>
            </a:extLst>
          </p:cNvPr>
          <p:cNvGrpSpPr/>
          <p:nvPr/>
        </p:nvGrpSpPr>
        <p:grpSpPr>
          <a:xfrm>
            <a:off x="3726370" y="3991859"/>
            <a:ext cx="1109233" cy="1173266"/>
            <a:chOff x="1289132" y="2322971"/>
            <a:chExt cx="2079370" cy="2500041"/>
          </a:xfrm>
        </p:grpSpPr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xmlns="" id="{8834A7D0-76B4-45F1-B59D-FD8735D4521F}"/>
                </a:ext>
              </a:extLst>
            </p:cNvPr>
            <p:cNvGrpSpPr/>
            <p:nvPr/>
          </p:nvGrpSpPr>
          <p:grpSpPr>
            <a:xfrm>
              <a:off x="1289133" y="2322975"/>
              <a:ext cx="2079369" cy="2500037"/>
              <a:chOff x="1289133" y="2322975"/>
              <a:chExt cx="2079369" cy="2500037"/>
            </a:xfrm>
          </p:grpSpPr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xmlns="" id="{5866C11F-D83C-4D2C-B5A3-F7B5B1E82F04}"/>
                  </a:ext>
                </a:extLst>
              </p:cNvPr>
              <p:cNvSpPr/>
              <p:nvPr/>
            </p:nvSpPr>
            <p:spPr>
              <a:xfrm>
                <a:off x="1289133" y="3563712"/>
                <a:ext cx="2079369" cy="12593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주식회사 메탈로</a:t>
                </a:r>
                <a:endParaRPr lang="en-US" altLang="ko-KR" sz="700" dirty="0">
                  <a:solidFill>
                    <a:schemeClr val="tx1"/>
                  </a:solidFill>
                </a:endParaRPr>
              </a:p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눈앞에서 직접 연주하는 듯한 생생함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&lt;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메탈로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VINCENT&gt; </a:t>
                </a:r>
              </a:p>
              <a:p>
                <a:r>
                  <a:rPr lang="en-US" altLang="ko-KR" sz="700" dirty="0">
                    <a:solidFill>
                      <a:schemeClr val="tx1"/>
                    </a:solidFill>
                  </a:rPr>
                  <a:t>149% | 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리워드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| D-18</a:t>
                </a:r>
              </a:p>
            </p:txBody>
          </p:sp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xmlns="" id="{B3C0FE6C-9934-4CDA-9D8C-67C836C2B08B}"/>
                  </a:ext>
                </a:extLst>
              </p:cNvPr>
              <p:cNvSpPr/>
              <p:nvPr/>
            </p:nvSpPr>
            <p:spPr>
              <a:xfrm>
                <a:off x="1289135" y="2322975"/>
                <a:ext cx="2079367" cy="124073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xmlns="" id="{37933C1A-A1E4-40BC-B5C7-C6CF8129EF2C}"/>
                </a:ext>
              </a:extLst>
            </p:cNvPr>
            <p:cNvGrpSpPr/>
            <p:nvPr/>
          </p:nvGrpSpPr>
          <p:grpSpPr>
            <a:xfrm>
              <a:off x="1289132" y="2322971"/>
              <a:ext cx="2079370" cy="1259303"/>
              <a:chOff x="1289132" y="2322971"/>
              <a:chExt cx="2079370" cy="1259303"/>
            </a:xfrm>
          </p:grpSpPr>
          <p:cxnSp>
            <p:nvCxnSpPr>
              <p:cNvPr id="54" name="직선 연결선 53">
                <a:extLst>
                  <a:ext uri="{FF2B5EF4-FFF2-40B4-BE49-F238E27FC236}">
                    <a16:creationId xmlns:a16="http://schemas.microsoft.com/office/drawing/2014/main" xmlns="" id="{6FCAF67A-66D1-4FB3-98D7-360F38EF73C3}"/>
                  </a:ext>
                </a:extLst>
              </p:cNvPr>
              <p:cNvCxnSpPr/>
              <p:nvPr/>
            </p:nvCxnSpPr>
            <p:spPr>
              <a:xfrm>
                <a:off x="1289132" y="2322973"/>
                <a:ext cx="2079370" cy="125930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5" name="직선 연결선 54">
                <a:extLst>
                  <a:ext uri="{FF2B5EF4-FFF2-40B4-BE49-F238E27FC236}">
                    <a16:creationId xmlns:a16="http://schemas.microsoft.com/office/drawing/2014/main" xmlns="" id="{CB9FCF60-863F-487E-98DF-70E5CEDE449F}"/>
                  </a:ext>
                </a:extLst>
              </p:cNvPr>
              <p:cNvCxnSpPr/>
              <p:nvPr/>
            </p:nvCxnSpPr>
            <p:spPr>
              <a:xfrm flipH="1">
                <a:off x="1289138" y="2322971"/>
                <a:ext cx="2079364" cy="125142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xmlns="" id="{62A18DB4-458D-4405-AF44-ABEAF81A218F}"/>
              </a:ext>
            </a:extLst>
          </p:cNvPr>
          <p:cNvGrpSpPr/>
          <p:nvPr/>
        </p:nvGrpSpPr>
        <p:grpSpPr>
          <a:xfrm>
            <a:off x="1127767" y="5301171"/>
            <a:ext cx="1109233" cy="1173266"/>
            <a:chOff x="1289132" y="2322971"/>
            <a:chExt cx="2079370" cy="2500041"/>
          </a:xfrm>
        </p:grpSpPr>
        <p:grpSp>
          <p:nvGrpSpPr>
            <p:cNvPr id="60" name="그룹 59">
              <a:extLst>
                <a:ext uri="{FF2B5EF4-FFF2-40B4-BE49-F238E27FC236}">
                  <a16:creationId xmlns:a16="http://schemas.microsoft.com/office/drawing/2014/main" xmlns="" id="{8834A7D0-76B4-45F1-B59D-FD8735D4521F}"/>
                </a:ext>
              </a:extLst>
            </p:cNvPr>
            <p:cNvGrpSpPr/>
            <p:nvPr/>
          </p:nvGrpSpPr>
          <p:grpSpPr>
            <a:xfrm>
              <a:off x="1289133" y="2322975"/>
              <a:ext cx="2079369" cy="2500037"/>
              <a:chOff x="1289133" y="2322975"/>
              <a:chExt cx="2079369" cy="2500037"/>
            </a:xfrm>
          </p:grpSpPr>
          <p:sp>
            <p:nvSpPr>
              <p:cNvPr id="64" name="직사각형 63">
                <a:extLst>
                  <a:ext uri="{FF2B5EF4-FFF2-40B4-BE49-F238E27FC236}">
                    <a16:creationId xmlns:a16="http://schemas.microsoft.com/office/drawing/2014/main" xmlns="" id="{5866C11F-D83C-4D2C-B5A3-F7B5B1E82F04}"/>
                  </a:ext>
                </a:extLst>
              </p:cNvPr>
              <p:cNvSpPr/>
              <p:nvPr/>
            </p:nvSpPr>
            <p:spPr>
              <a:xfrm>
                <a:off x="1289133" y="3563712"/>
                <a:ext cx="2079369" cy="12593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주식회사 메탈로</a:t>
                </a:r>
                <a:endParaRPr lang="en-US" altLang="ko-KR" sz="700" dirty="0">
                  <a:solidFill>
                    <a:schemeClr val="tx1"/>
                  </a:solidFill>
                </a:endParaRPr>
              </a:p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눈앞에서 직접 연주하는 듯한 생생함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&lt;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메탈로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VINCENT&gt; </a:t>
                </a:r>
              </a:p>
              <a:p>
                <a:r>
                  <a:rPr lang="en-US" altLang="ko-KR" sz="700" dirty="0">
                    <a:solidFill>
                      <a:schemeClr val="tx1"/>
                    </a:solidFill>
                  </a:rPr>
                  <a:t>149% | 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리워드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| D-18</a:t>
                </a:r>
              </a:p>
            </p:txBody>
          </p:sp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xmlns="" id="{B3C0FE6C-9934-4CDA-9D8C-67C836C2B08B}"/>
                  </a:ext>
                </a:extLst>
              </p:cNvPr>
              <p:cNvSpPr/>
              <p:nvPr/>
            </p:nvSpPr>
            <p:spPr>
              <a:xfrm>
                <a:off x="1289135" y="2322975"/>
                <a:ext cx="2079367" cy="124073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xmlns="" id="{37933C1A-A1E4-40BC-B5C7-C6CF8129EF2C}"/>
                </a:ext>
              </a:extLst>
            </p:cNvPr>
            <p:cNvGrpSpPr/>
            <p:nvPr/>
          </p:nvGrpSpPr>
          <p:grpSpPr>
            <a:xfrm>
              <a:off x="1289132" y="2322971"/>
              <a:ext cx="2079370" cy="1259303"/>
              <a:chOff x="1289132" y="2322971"/>
              <a:chExt cx="2079370" cy="1259303"/>
            </a:xfrm>
          </p:grpSpPr>
          <p:cxnSp>
            <p:nvCxnSpPr>
              <p:cNvPr id="62" name="직선 연결선 61">
                <a:extLst>
                  <a:ext uri="{FF2B5EF4-FFF2-40B4-BE49-F238E27FC236}">
                    <a16:creationId xmlns:a16="http://schemas.microsoft.com/office/drawing/2014/main" xmlns="" id="{6FCAF67A-66D1-4FB3-98D7-360F38EF73C3}"/>
                  </a:ext>
                </a:extLst>
              </p:cNvPr>
              <p:cNvCxnSpPr/>
              <p:nvPr/>
            </p:nvCxnSpPr>
            <p:spPr>
              <a:xfrm>
                <a:off x="1289132" y="2322973"/>
                <a:ext cx="2079370" cy="125930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3" name="직선 연결선 62">
                <a:extLst>
                  <a:ext uri="{FF2B5EF4-FFF2-40B4-BE49-F238E27FC236}">
                    <a16:creationId xmlns:a16="http://schemas.microsoft.com/office/drawing/2014/main" xmlns="" id="{CB9FCF60-863F-487E-98DF-70E5CEDE449F}"/>
                  </a:ext>
                </a:extLst>
              </p:cNvPr>
              <p:cNvCxnSpPr/>
              <p:nvPr/>
            </p:nvCxnSpPr>
            <p:spPr>
              <a:xfrm flipH="1">
                <a:off x="1289138" y="2322971"/>
                <a:ext cx="2079364" cy="125142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aphicFrame>
        <p:nvGraphicFramePr>
          <p:cNvPr id="6" name="표 5"/>
          <p:cNvGraphicFramePr>
            <a:graphicFrameLocks noGrp="1"/>
          </p:cNvGraphicFramePr>
          <p:nvPr>
            <p:extLst/>
          </p:nvPr>
        </p:nvGraphicFramePr>
        <p:xfrm>
          <a:off x="167479" y="1247057"/>
          <a:ext cx="8032199" cy="2649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94846"/>
                <a:gridCol w="1169773"/>
                <a:gridCol w="3667580"/>
              </a:tblGrid>
              <a:tr h="392273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smtClean="0">
                          <a:solidFill>
                            <a:schemeClr val="bg1"/>
                          </a:solidFill>
                        </a:rPr>
                        <a:t>이벤트 제목</a:t>
                      </a:r>
                      <a:endParaRPr lang="ko-KR" altLang="en-US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70702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0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투자</a:t>
                      </a:r>
                      <a:r>
                        <a:rPr lang="en-US" altLang="ko-KR" sz="1000" b="1" baseline="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   </a:t>
                      </a:r>
                      <a:r>
                        <a:rPr lang="ko-KR" altLang="en-US" sz="1000" b="1" baseline="0" dirty="0" err="1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리워드</a:t>
                      </a:r>
                      <a:r>
                        <a:rPr lang="ko-KR" altLang="en-US" sz="1000" b="1" baseline="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   </a:t>
                      </a:r>
                      <a:r>
                        <a:rPr lang="ko-KR" altLang="en-US" sz="1000" b="1" baseline="0" dirty="0" err="1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더보기</a:t>
                      </a:r>
                      <a:endParaRPr lang="ko-KR" altLang="en-US" sz="1000" b="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b="1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로그인</a:t>
                      </a:r>
                      <a:r>
                        <a:rPr lang="ko-KR" altLang="en-US" sz="1000" b="1" baseline="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   회원가입</a:t>
                      </a:r>
                      <a:endParaRPr lang="ko-KR" altLang="en-US" sz="1000" b="1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86465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슬라이드 배너</a:t>
                      </a:r>
                      <a:endParaRPr lang="ko-KR" altLang="en-US" sz="15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4975670" y="3910831"/>
          <a:ext cx="2117108" cy="26478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7108"/>
              </a:tblGrid>
              <a:tr h="2647829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n>
                          <a:solidFill>
                            <a:schemeClr val="bg2">
                              <a:lumMod val="90000"/>
                            </a:schemeClr>
                          </a:solidFill>
                        </a:ln>
                        <a:solidFill>
                          <a:schemeClr val="bg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cxnSp>
        <p:nvCxnSpPr>
          <p:cNvPr id="11" name="직선 연결선 10"/>
          <p:cNvCxnSpPr/>
          <p:nvPr/>
        </p:nvCxnSpPr>
        <p:spPr>
          <a:xfrm>
            <a:off x="157954" y="6558661"/>
            <a:ext cx="8032199" cy="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aphicFrame>
        <p:nvGraphicFramePr>
          <p:cNvPr id="12" name="표 11"/>
          <p:cNvGraphicFramePr>
            <a:graphicFrameLocks noGrp="1"/>
          </p:cNvGraphicFramePr>
          <p:nvPr>
            <p:extLst/>
          </p:nvPr>
        </p:nvGraphicFramePr>
        <p:xfrm>
          <a:off x="5098720" y="4417037"/>
          <a:ext cx="1871008" cy="2057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/>
                <a:gridCol w="988655"/>
                <a:gridCol w="674073"/>
              </a:tblGrid>
              <a:tr h="3644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눈앞에서 직접 연주하는 듯한 생생함 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&lt;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메탈로 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VINCENT&gt; 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644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눈앞에서 직접 연주하는 듯한 생생함 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&lt;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메탈로 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VINCENT&gt; 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644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눈앞에서 직접 연주하는 듯한 생생함 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&lt;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메탈로 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VINCENT&gt; 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644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눈앞에서 직접 연주하는 듯한 생생함 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&lt;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메탈로 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VINCENT&gt; 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644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눈앞에서 직접 연주하는 듯한 생생함 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&lt;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메탈로 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VINCENT&gt; 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5036902" y="3980721"/>
            <a:ext cx="1182397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 err="1" smtClean="0"/>
              <a:t>실시간랭킹</a:t>
            </a:r>
            <a:endParaRPr lang="en-US" altLang="ko-KR" sz="1000" b="1" dirty="0" smtClean="0"/>
          </a:p>
          <a:p>
            <a:endParaRPr lang="en-US" altLang="ko-KR" sz="500" dirty="0"/>
          </a:p>
          <a:p>
            <a:r>
              <a:rPr lang="ko-KR" altLang="en-US" sz="800" u="sng" dirty="0" smtClean="0"/>
              <a:t>투자</a:t>
            </a:r>
            <a:r>
              <a:rPr lang="ko-KR" altLang="en-US" sz="800" dirty="0" smtClean="0"/>
              <a:t> </a:t>
            </a:r>
            <a:r>
              <a:rPr lang="ko-KR" altLang="en-US" sz="800" dirty="0" err="1" smtClean="0">
                <a:solidFill>
                  <a:schemeClr val="bg2">
                    <a:lumMod val="50000"/>
                  </a:schemeClr>
                </a:solidFill>
              </a:rPr>
              <a:t>리워드</a:t>
            </a:r>
            <a:endParaRPr lang="ko-KR" altLang="en-US" sz="800" dirty="0">
              <a:solidFill>
                <a:schemeClr val="bg2">
                  <a:lumMod val="50000"/>
                </a:schemeClr>
              </a:solidFill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/>
          </p:nvPr>
        </p:nvGraphicFramePr>
        <p:xfrm>
          <a:off x="6369222" y="4466081"/>
          <a:ext cx="554080" cy="320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4080"/>
              </a:tblGrid>
              <a:tr h="245983">
                <a:tc>
                  <a:txBody>
                    <a:bodyPr/>
                    <a:lstStyle/>
                    <a:p>
                      <a:pPr latinLnBrk="1"/>
                      <a:endParaRPr lang="ko-KR" altLang="en-US" sz="15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72" name="표 71"/>
          <p:cNvGraphicFramePr>
            <a:graphicFrameLocks noGrp="1"/>
          </p:cNvGraphicFramePr>
          <p:nvPr>
            <p:extLst/>
          </p:nvPr>
        </p:nvGraphicFramePr>
        <p:xfrm>
          <a:off x="6369222" y="4869631"/>
          <a:ext cx="554080" cy="320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4080"/>
              </a:tblGrid>
              <a:tr h="245983">
                <a:tc>
                  <a:txBody>
                    <a:bodyPr/>
                    <a:lstStyle/>
                    <a:p>
                      <a:pPr latinLnBrk="1"/>
                      <a:endParaRPr lang="ko-KR" altLang="en-US" sz="15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73" name="표 72"/>
          <p:cNvGraphicFramePr>
            <a:graphicFrameLocks noGrp="1"/>
          </p:cNvGraphicFramePr>
          <p:nvPr>
            <p:extLst/>
          </p:nvPr>
        </p:nvGraphicFramePr>
        <p:xfrm>
          <a:off x="6369222" y="5305947"/>
          <a:ext cx="554080" cy="320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4080"/>
              </a:tblGrid>
              <a:tr h="245983">
                <a:tc>
                  <a:txBody>
                    <a:bodyPr/>
                    <a:lstStyle/>
                    <a:p>
                      <a:pPr latinLnBrk="1"/>
                      <a:endParaRPr lang="ko-KR" altLang="en-US" sz="15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74" name="표 73"/>
          <p:cNvGraphicFramePr>
            <a:graphicFrameLocks noGrp="1"/>
          </p:cNvGraphicFramePr>
          <p:nvPr>
            <p:extLst/>
          </p:nvPr>
        </p:nvGraphicFramePr>
        <p:xfrm>
          <a:off x="6369222" y="5695421"/>
          <a:ext cx="554080" cy="320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4080"/>
              </a:tblGrid>
              <a:tr h="245983">
                <a:tc>
                  <a:txBody>
                    <a:bodyPr/>
                    <a:lstStyle/>
                    <a:p>
                      <a:pPr latinLnBrk="1"/>
                      <a:endParaRPr lang="ko-KR" altLang="en-US" sz="15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75" name="표 74"/>
          <p:cNvGraphicFramePr>
            <a:graphicFrameLocks noGrp="1"/>
          </p:cNvGraphicFramePr>
          <p:nvPr>
            <p:extLst/>
          </p:nvPr>
        </p:nvGraphicFramePr>
        <p:xfrm>
          <a:off x="6369222" y="6110202"/>
          <a:ext cx="554080" cy="320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4080"/>
              </a:tblGrid>
              <a:tr h="245983">
                <a:tc>
                  <a:txBody>
                    <a:bodyPr/>
                    <a:lstStyle/>
                    <a:p>
                      <a:pPr latinLnBrk="1"/>
                      <a:endParaRPr lang="ko-KR" altLang="en-US" sz="15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74" name="Google Shape;174;g7c553259d1_0_81"/>
          <p:cNvSpPr/>
          <p:nvPr/>
        </p:nvSpPr>
        <p:spPr>
          <a:xfrm>
            <a:off x="7185056" y="1555537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3120970" y="2787877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5950772" y="4050325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734023" y="403504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8991" y="1380418"/>
            <a:ext cx="124532" cy="124532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7767" y="3446410"/>
            <a:ext cx="1005309" cy="291663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40131" y="5216618"/>
            <a:ext cx="2589113" cy="1320921"/>
          </a:xfrm>
          <a:prstGeom prst="rect">
            <a:avLst/>
          </a:prstGeom>
        </p:spPr>
      </p:pic>
      <p:sp>
        <p:nvSpPr>
          <p:cNvPr id="173" name="Google Shape;173;g7c553259d1_0_81"/>
          <p:cNvSpPr/>
          <p:nvPr/>
        </p:nvSpPr>
        <p:spPr>
          <a:xfrm>
            <a:off x="4314946" y="866579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4174053" y="551573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7563211" y="5982547"/>
            <a:ext cx="541818" cy="477983"/>
            <a:chOff x="7563211" y="5982547"/>
            <a:chExt cx="541818" cy="477983"/>
          </a:xfrm>
        </p:grpSpPr>
        <p:sp>
          <p:nvSpPr>
            <p:cNvPr id="19" name="타원 18"/>
            <p:cNvSpPr/>
            <p:nvPr/>
          </p:nvSpPr>
          <p:spPr>
            <a:xfrm>
              <a:off x="7563211" y="5982547"/>
              <a:ext cx="541818" cy="477983"/>
            </a:xfrm>
            <a:prstGeom prst="ellipse">
              <a:avLst/>
            </a:prstGeom>
            <a:solidFill>
              <a:srgbClr val="DC7F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타원형 설명선 28"/>
            <p:cNvSpPr/>
            <p:nvPr/>
          </p:nvSpPr>
          <p:spPr>
            <a:xfrm>
              <a:off x="7667914" y="6068423"/>
              <a:ext cx="341938" cy="281616"/>
            </a:xfrm>
            <a:prstGeom prst="wedgeEllipseCallou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66" name="그림 6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4129" y="1710748"/>
            <a:ext cx="971686" cy="21910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3884" y="1656268"/>
            <a:ext cx="1043146" cy="311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514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451" y="1234146"/>
            <a:ext cx="7932848" cy="4458200"/>
          </a:xfrm>
          <a:prstGeom prst="rect">
            <a:avLst/>
          </a:prstGeom>
        </p:spPr>
      </p:pic>
      <p:sp>
        <p:nvSpPr>
          <p:cNvPr id="67" name="직사각형 66"/>
          <p:cNvSpPr/>
          <p:nvPr/>
        </p:nvSpPr>
        <p:spPr>
          <a:xfrm>
            <a:off x="630102" y="1449859"/>
            <a:ext cx="8365622" cy="383883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8919" y="3367224"/>
            <a:ext cx="2572109" cy="178142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28919" y="1888374"/>
            <a:ext cx="2734057" cy="1190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107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그림 3"/>
          <p:cNvPicPr/>
          <p:nvPr/>
        </p:nvPicPr>
        <p:blipFill>
          <a:blip r:embed="rId2"/>
          <a:stretch/>
        </p:blipFill>
        <p:spPr>
          <a:xfrm>
            <a:off x="2160" y="8280"/>
            <a:ext cx="12186720" cy="6857280"/>
          </a:xfrm>
          <a:prstGeom prst="rect">
            <a:avLst/>
          </a:prstGeom>
          <a:ln>
            <a:noFill/>
          </a:ln>
        </p:spPr>
      </p:pic>
      <p:sp>
        <p:nvSpPr>
          <p:cNvPr id="84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맑은 고딕"/>
              </a:rPr>
              <a:t>1. 주제 선정 이유</a:t>
            </a:r>
            <a:endParaRPr lang="en-US" sz="4400" b="0" strike="noStrike" spc="-1">
              <a:latin typeface="Noto Sans CJK JP"/>
            </a:endParaRPr>
          </a:p>
        </p:txBody>
      </p:sp>
      <p:pic>
        <p:nvPicPr>
          <p:cNvPr id="85" name="내용 개체 틀 4"/>
          <p:cNvPicPr/>
          <p:nvPr/>
        </p:nvPicPr>
        <p:blipFill>
          <a:blip r:embed="rId3"/>
          <a:stretch/>
        </p:blipFill>
        <p:spPr>
          <a:xfrm>
            <a:off x="6997320" y="1280160"/>
            <a:ext cx="4356000" cy="2480400"/>
          </a:xfrm>
          <a:prstGeom prst="rect">
            <a:avLst/>
          </a:prstGeom>
          <a:ln>
            <a:noFill/>
          </a:ln>
        </p:spPr>
      </p:pic>
      <p:pic>
        <p:nvPicPr>
          <p:cNvPr id="86" name="그림 5"/>
          <p:cNvPicPr/>
          <p:nvPr/>
        </p:nvPicPr>
        <p:blipFill>
          <a:blip r:embed="rId4"/>
          <a:stretch/>
        </p:blipFill>
        <p:spPr>
          <a:xfrm>
            <a:off x="1634040" y="1556280"/>
            <a:ext cx="3380760" cy="5081040"/>
          </a:xfrm>
          <a:prstGeom prst="rect">
            <a:avLst/>
          </a:prstGeom>
          <a:ln>
            <a:noFill/>
          </a:ln>
        </p:spPr>
      </p:pic>
      <p:pic>
        <p:nvPicPr>
          <p:cNvPr id="87" name="그림 6"/>
          <p:cNvPicPr/>
          <p:nvPr/>
        </p:nvPicPr>
        <p:blipFill>
          <a:blip r:embed="rId5"/>
          <a:stretch/>
        </p:blipFill>
        <p:spPr>
          <a:xfrm>
            <a:off x="5704200" y="3981240"/>
            <a:ext cx="6087600" cy="2656080"/>
          </a:xfrm>
          <a:prstGeom prst="rect">
            <a:avLst/>
          </a:prstGeom>
          <a:ln>
            <a:noFill/>
          </a:ln>
        </p:spPr>
      </p:pic>
      <p:pic>
        <p:nvPicPr>
          <p:cNvPr id="88" name="그림 7"/>
          <p:cNvPicPr/>
          <p:nvPr/>
        </p:nvPicPr>
        <p:blipFill>
          <a:blip r:embed="rId6"/>
          <a:stretch/>
        </p:blipFill>
        <p:spPr>
          <a:xfrm>
            <a:off x="5481360" y="281520"/>
            <a:ext cx="2331360" cy="22381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5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0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user_w_sh_main_2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메인화면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lang="ko-KR" altLang="en-US" sz="1000" b="1" dirty="0"/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247974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이미지 전환 버튼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200" b="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200" b="0" u="none" strike="noStrike" cap="none" dirty="0" smtClean="0">
                          <a:solidFill>
                            <a:schemeClr val="dk1"/>
                          </a:solidFill>
                        </a:rPr>
                        <a:t> 이미지가 해당방향으로 이동하면서 화면 노출 이미지 전환</a:t>
                      </a:r>
                      <a:endParaRPr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프로젝트 이미지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프로젝트 이미지 </a:t>
                      </a:r>
                      <a:r>
                        <a:rPr lang="ko-KR" altLang="en-US" sz="1200" u="none" strike="noStrike" cap="none" dirty="0" err="1" smtClean="0">
                          <a:solidFill>
                            <a:schemeClr val="dk1"/>
                          </a:solidFill>
                        </a:rPr>
                        <a:t>등록시</a:t>
                      </a: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 자동 </a:t>
                      </a:r>
                      <a:r>
                        <a:rPr lang="ko-KR" altLang="en-US" sz="1200" u="none" strike="noStrike" cap="none" dirty="0" err="1" smtClean="0">
                          <a:solidFill>
                            <a:schemeClr val="dk1"/>
                          </a:solidFill>
                        </a:rPr>
                        <a:t>썸네일</a:t>
                      </a: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 노출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프로젝트 정보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회사명</a:t>
                      </a:r>
                      <a:r>
                        <a:rPr lang="en-US" altLang="ko-KR" sz="1200" u="none" strike="noStrike" cap="none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소개 </a:t>
                      </a:r>
                      <a:r>
                        <a:rPr lang="ko-KR" altLang="en-US" sz="1200" u="none" strike="noStrike" cap="none" dirty="0" err="1" smtClean="0">
                          <a:solidFill>
                            <a:schemeClr val="dk1"/>
                          </a:solidFill>
                        </a:rPr>
                        <a:t>멘트</a:t>
                      </a:r>
                      <a:r>
                        <a:rPr lang="en-US" altLang="ko-KR" sz="1200" u="none" strike="noStrike" cap="none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200" u="none" strike="noStrike" cap="none" dirty="0" err="1" smtClean="0">
                          <a:solidFill>
                            <a:schemeClr val="dk1"/>
                          </a:solidFill>
                        </a:rPr>
                        <a:t>모금액</a:t>
                      </a:r>
                      <a:r>
                        <a:rPr lang="ko-KR" altLang="en-US" sz="12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2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달성률</a:t>
                      </a:r>
                      <a:r>
                        <a:rPr lang="en-US" altLang="ko-KR" sz="120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200" u="none" strike="noStrike" cap="none" baseline="0" dirty="0" smtClean="0">
                          <a:solidFill>
                            <a:schemeClr val="dk1"/>
                          </a:solidFill>
                        </a:rPr>
                        <a:t>투자</a:t>
                      </a:r>
                      <a:r>
                        <a:rPr lang="en-US" altLang="ko-KR" sz="1200" u="none" strike="noStrike" cap="none" baseline="0" dirty="0" smtClean="0">
                          <a:solidFill>
                            <a:schemeClr val="dk1"/>
                          </a:solidFill>
                        </a:rPr>
                        <a:t>/</a:t>
                      </a:r>
                      <a:r>
                        <a:rPr lang="ko-KR" altLang="en-US" sz="12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리워드</a:t>
                      </a:r>
                      <a:r>
                        <a:rPr lang="ko-KR" altLang="en-US" sz="1200" u="none" strike="noStrike" cap="none" baseline="0" dirty="0" smtClean="0">
                          <a:solidFill>
                            <a:schemeClr val="dk1"/>
                          </a:solidFill>
                        </a:rPr>
                        <a:t> 표시</a:t>
                      </a:r>
                      <a:r>
                        <a:rPr lang="en-US" altLang="ko-KR" sz="120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200" u="none" strike="noStrike" cap="none" baseline="0" dirty="0" smtClean="0">
                          <a:solidFill>
                            <a:schemeClr val="dk1"/>
                          </a:solidFill>
                        </a:rPr>
                        <a:t>디데이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799493" y="2071479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xmlns="" id="{62A18DB4-458D-4405-AF44-ABEAF81A218F}"/>
              </a:ext>
            </a:extLst>
          </p:cNvPr>
          <p:cNvGrpSpPr/>
          <p:nvPr/>
        </p:nvGrpSpPr>
        <p:grpSpPr>
          <a:xfrm>
            <a:off x="1217369" y="1863025"/>
            <a:ext cx="1780907" cy="1536646"/>
            <a:chOff x="1279669" y="2693732"/>
            <a:chExt cx="1780907" cy="1536646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xmlns="" id="{8834A7D0-76B4-45F1-B59D-FD8735D4521F}"/>
                </a:ext>
              </a:extLst>
            </p:cNvPr>
            <p:cNvGrpSpPr/>
            <p:nvPr/>
          </p:nvGrpSpPr>
          <p:grpSpPr>
            <a:xfrm>
              <a:off x="1289135" y="2693732"/>
              <a:ext cx="1771441" cy="1536646"/>
              <a:chOff x="1289135" y="2693732"/>
              <a:chExt cx="1771441" cy="1536646"/>
            </a:xfrm>
          </p:grpSpPr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xmlns="" id="{5866C11F-D83C-4D2C-B5A3-F7B5B1E82F04}"/>
                  </a:ext>
                </a:extLst>
              </p:cNvPr>
              <p:cNvSpPr/>
              <p:nvPr/>
            </p:nvSpPr>
            <p:spPr>
              <a:xfrm>
                <a:off x="1289135" y="3563712"/>
                <a:ext cx="1771441" cy="66666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900" dirty="0">
                    <a:solidFill>
                      <a:schemeClr val="tx1"/>
                    </a:solidFill>
                  </a:rPr>
                  <a:t>주식회사 메탈로</a:t>
                </a:r>
                <a:endParaRPr lang="en-US" altLang="ko-KR" sz="900" dirty="0">
                  <a:solidFill>
                    <a:schemeClr val="tx1"/>
                  </a:solidFill>
                </a:endParaRPr>
              </a:p>
              <a:p>
                <a:r>
                  <a:rPr lang="ko-KR" altLang="en-US" sz="900" dirty="0">
                    <a:solidFill>
                      <a:schemeClr val="tx1"/>
                    </a:solidFill>
                  </a:rPr>
                  <a:t>눈앞에서 직접 연주하는 듯한 생생함 </a:t>
                </a:r>
                <a:r>
                  <a:rPr lang="en-US" altLang="ko-KR" sz="900" dirty="0">
                    <a:solidFill>
                      <a:schemeClr val="tx1"/>
                    </a:solidFill>
                  </a:rPr>
                  <a:t>&lt;</a:t>
                </a:r>
                <a:r>
                  <a:rPr lang="ko-KR" altLang="en-US" sz="900" dirty="0">
                    <a:solidFill>
                      <a:schemeClr val="tx1"/>
                    </a:solidFill>
                  </a:rPr>
                  <a:t>메탈로 </a:t>
                </a:r>
                <a:r>
                  <a:rPr lang="en-US" altLang="ko-KR" sz="900" dirty="0">
                    <a:solidFill>
                      <a:schemeClr val="tx1"/>
                    </a:solidFill>
                  </a:rPr>
                  <a:t>VINCENT&gt; </a:t>
                </a:r>
              </a:p>
              <a:p>
                <a:r>
                  <a:rPr lang="en-US" altLang="ko-KR" sz="900" dirty="0">
                    <a:solidFill>
                      <a:schemeClr val="tx1"/>
                    </a:solidFill>
                  </a:rPr>
                  <a:t>149% | </a:t>
                </a:r>
                <a:r>
                  <a:rPr lang="ko-KR" altLang="en-US" sz="900" dirty="0">
                    <a:solidFill>
                      <a:schemeClr val="tx1"/>
                    </a:solidFill>
                  </a:rPr>
                  <a:t>리워드 </a:t>
                </a:r>
                <a:r>
                  <a:rPr lang="en-US" altLang="ko-KR" sz="900" dirty="0">
                    <a:solidFill>
                      <a:schemeClr val="tx1"/>
                    </a:solidFill>
                  </a:rPr>
                  <a:t>| D-18</a:t>
                </a:r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xmlns="" id="{B3C0FE6C-9934-4CDA-9D8C-67C836C2B08B}"/>
                  </a:ext>
                </a:extLst>
              </p:cNvPr>
              <p:cNvSpPr/>
              <p:nvPr/>
            </p:nvSpPr>
            <p:spPr>
              <a:xfrm>
                <a:off x="1289135" y="2693732"/>
                <a:ext cx="1771441" cy="880661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xmlns="" id="{37933C1A-A1E4-40BC-B5C7-C6CF8129EF2C}"/>
                </a:ext>
              </a:extLst>
            </p:cNvPr>
            <p:cNvGrpSpPr/>
            <p:nvPr/>
          </p:nvGrpSpPr>
          <p:grpSpPr>
            <a:xfrm>
              <a:off x="1279669" y="2701613"/>
              <a:ext cx="1780907" cy="872780"/>
              <a:chOff x="1279669" y="2701613"/>
              <a:chExt cx="1780907" cy="872780"/>
            </a:xfrm>
          </p:grpSpPr>
          <p:cxnSp>
            <p:nvCxnSpPr>
              <p:cNvPr id="4" name="직선 연결선 3">
                <a:extLst>
                  <a:ext uri="{FF2B5EF4-FFF2-40B4-BE49-F238E27FC236}">
                    <a16:creationId xmlns:a16="http://schemas.microsoft.com/office/drawing/2014/main" xmlns="" id="{6FCAF67A-66D1-4FB3-98D7-360F38EF73C3}"/>
                  </a:ext>
                </a:extLst>
              </p:cNvPr>
              <p:cNvCxnSpPr/>
              <p:nvPr/>
            </p:nvCxnSpPr>
            <p:spPr>
              <a:xfrm>
                <a:off x="1279669" y="2701613"/>
                <a:ext cx="1780907" cy="862097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" name="직선 연결선 5">
                <a:extLst>
                  <a:ext uri="{FF2B5EF4-FFF2-40B4-BE49-F238E27FC236}">
                    <a16:creationId xmlns:a16="http://schemas.microsoft.com/office/drawing/2014/main" xmlns="" id="{CB9FCF60-863F-487E-98DF-70E5CEDE449F}"/>
                  </a:ext>
                </a:extLst>
              </p:cNvPr>
              <p:cNvCxnSpPr/>
              <p:nvPr/>
            </p:nvCxnSpPr>
            <p:spPr>
              <a:xfrm flipH="1">
                <a:off x="1289135" y="2701613"/>
                <a:ext cx="1771441" cy="87278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xmlns="" id="{6FC753D3-1CC9-4143-8D63-97C3D1ABE135}"/>
              </a:ext>
            </a:extLst>
          </p:cNvPr>
          <p:cNvGrpSpPr/>
          <p:nvPr/>
        </p:nvGrpSpPr>
        <p:grpSpPr>
          <a:xfrm>
            <a:off x="3224804" y="1863025"/>
            <a:ext cx="1771441" cy="1536646"/>
            <a:chOff x="1289135" y="2693732"/>
            <a:chExt cx="1771441" cy="1536646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xmlns="" id="{5DB79EFE-C867-4E6B-B133-AD469A549FE1}"/>
                </a:ext>
              </a:extLst>
            </p:cNvPr>
            <p:cNvSpPr/>
            <p:nvPr/>
          </p:nvSpPr>
          <p:spPr>
            <a:xfrm>
              <a:off x="1289135" y="3563712"/>
              <a:ext cx="1771441" cy="66666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ko-KR" altLang="en-US" sz="900" dirty="0">
                  <a:solidFill>
                    <a:schemeClr val="tx1"/>
                  </a:solidFill>
                </a:rPr>
                <a:t>주식회사 메탈로</a:t>
              </a:r>
              <a:endParaRPr lang="en-US" altLang="ko-KR" sz="900" dirty="0">
                <a:solidFill>
                  <a:schemeClr val="tx1"/>
                </a:solidFill>
              </a:endParaRPr>
            </a:p>
            <a:p>
              <a:r>
                <a:rPr lang="ko-KR" altLang="en-US" sz="900" dirty="0">
                  <a:solidFill>
                    <a:schemeClr val="tx1"/>
                  </a:solidFill>
                </a:rPr>
                <a:t>눈앞에서 직접 연주하는 듯한 생생함 </a:t>
              </a:r>
              <a:r>
                <a:rPr lang="en-US" altLang="ko-KR" sz="900" dirty="0">
                  <a:solidFill>
                    <a:schemeClr val="tx1"/>
                  </a:solidFill>
                </a:rPr>
                <a:t>&lt;</a:t>
              </a:r>
              <a:r>
                <a:rPr lang="ko-KR" altLang="en-US" sz="900" dirty="0">
                  <a:solidFill>
                    <a:schemeClr val="tx1"/>
                  </a:solidFill>
                </a:rPr>
                <a:t>메탈로 </a:t>
              </a:r>
              <a:r>
                <a:rPr lang="en-US" altLang="ko-KR" sz="900" dirty="0">
                  <a:solidFill>
                    <a:schemeClr val="tx1"/>
                  </a:solidFill>
                </a:rPr>
                <a:t>VINCENT&gt; </a:t>
              </a:r>
            </a:p>
            <a:p>
              <a:r>
                <a:rPr lang="en-US" altLang="ko-KR" sz="900" dirty="0">
                  <a:solidFill>
                    <a:schemeClr val="tx1"/>
                  </a:solidFill>
                </a:rPr>
                <a:t>149% | </a:t>
              </a:r>
              <a:r>
                <a:rPr lang="ko-KR" altLang="en-US" sz="900" dirty="0">
                  <a:solidFill>
                    <a:schemeClr val="tx1"/>
                  </a:solidFill>
                </a:rPr>
                <a:t>리워드 </a:t>
              </a:r>
              <a:r>
                <a:rPr lang="en-US" altLang="ko-KR" sz="900" dirty="0">
                  <a:solidFill>
                    <a:schemeClr val="tx1"/>
                  </a:solidFill>
                </a:rPr>
                <a:t>| D-18</a:t>
              </a: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xmlns="" id="{9363C1A7-127E-4AE0-869D-44303F1FAE90}"/>
                </a:ext>
              </a:extLst>
            </p:cNvPr>
            <p:cNvSpPr/>
            <p:nvPr/>
          </p:nvSpPr>
          <p:spPr>
            <a:xfrm>
              <a:off x="1289135" y="2693732"/>
              <a:ext cx="1771441" cy="88066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altLang="ko-KR" sz="9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xmlns="" id="{A1F01CE2-95A0-4E01-9ABC-2AD90DC2A490}"/>
              </a:ext>
            </a:extLst>
          </p:cNvPr>
          <p:cNvGrpSpPr/>
          <p:nvPr/>
        </p:nvGrpSpPr>
        <p:grpSpPr>
          <a:xfrm>
            <a:off x="5164190" y="1863025"/>
            <a:ext cx="1771441" cy="1536646"/>
            <a:chOff x="1289135" y="2693732"/>
            <a:chExt cx="1771441" cy="1536646"/>
          </a:xfrm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xmlns="" id="{17EE38C3-D8E0-482E-B7B4-EAA5F5ECC8BC}"/>
                </a:ext>
              </a:extLst>
            </p:cNvPr>
            <p:cNvSpPr/>
            <p:nvPr/>
          </p:nvSpPr>
          <p:spPr>
            <a:xfrm>
              <a:off x="1289135" y="3563712"/>
              <a:ext cx="1771441" cy="66666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ko-KR" altLang="en-US" sz="900" dirty="0">
                  <a:solidFill>
                    <a:schemeClr val="tx1"/>
                  </a:solidFill>
                </a:rPr>
                <a:t>주식회사 메탈로</a:t>
              </a:r>
              <a:endParaRPr lang="en-US" altLang="ko-KR" sz="900" dirty="0">
                <a:solidFill>
                  <a:schemeClr val="tx1"/>
                </a:solidFill>
              </a:endParaRPr>
            </a:p>
            <a:p>
              <a:r>
                <a:rPr lang="ko-KR" altLang="en-US" sz="900" dirty="0">
                  <a:solidFill>
                    <a:schemeClr val="tx1"/>
                  </a:solidFill>
                </a:rPr>
                <a:t>눈앞에서 직접 연주하는 듯한 생생함 </a:t>
              </a:r>
              <a:r>
                <a:rPr lang="en-US" altLang="ko-KR" sz="900" dirty="0">
                  <a:solidFill>
                    <a:schemeClr val="tx1"/>
                  </a:solidFill>
                </a:rPr>
                <a:t>&lt;</a:t>
              </a:r>
              <a:r>
                <a:rPr lang="ko-KR" altLang="en-US" sz="900" dirty="0">
                  <a:solidFill>
                    <a:schemeClr val="tx1"/>
                  </a:solidFill>
                </a:rPr>
                <a:t>메탈로 </a:t>
              </a:r>
              <a:r>
                <a:rPr lang="en-US" altLang="ko-KR" sz="900" dirty="0">
                  <a:solidFill>
                    <a:schemeClr val="tx1"/>
                  </a:solidFill>
                </a:rPr>
                <a:t>VINCENT&gt; </a:t>
              </a:r>
            </a:p>
            <a:p>
              <a:r>
                <a:rPr lang="en-US" altLang="ko-KR" sz="900" dirty="0">
                  <a:solidFill>
                    <a:schemeClr val="tx1"/>
                  </a:solidFill>
                </a:rPr>
                <a:t>149% | </a:t>
              </a:r>
              <a:r>
                <a:rPr lang="ko-KR" altLang="en-US" sz="900" dirty="0">
                  <a:solidFill>
                    <a:schemeClr val="tx1"/>
                  </a:solidFill>
                </a:rPr>
                <a:t>리워드 </a:t>
              </a:r>
              <a:r>
                <a:rPr lang="en-US" altLang="ko-KR" sz="900" dirty="0">
                  <a:solidFill>
                    <a:schemeClr val="tx1"/>
                  </a:solidFill>
                </a:rPr>
                <a:t>| D-18</a:t>
              </a: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xmlns="" id="{404322A6-5DB8-4A43-809C-967FDFA27D71}"/>
                </a:ext>
              </a:extLst>
            </p:cNvPr>
            <p:cNvSpPr/>
            <p:nvPr/>
          </p:nvSpPr>
          <p:spPr>
            <a:xfrm>
              <a:off x="1289135" y="2693732"/>
              <a:ext cx="1771441" cy="88066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altLang="ko-KR" sz="9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xmlns="" id="{61528372-6386-4D52-A1B0-3AAC747072FC}"/>
              </a:ext>
            </a:extLst>
          </p:cNvPr>
          <p:cNvGrpSpPr/>
          <p:nvPr/>
        </p:nvGrpSpPr>
        <p:grpSpPr>
          <a:xfrm>
            <a:off x="3230238" y="1870906"/>
            <a:ext cx="1780907" cy="872780"/>
            <a:chOff x="1279669" y="2701613"/>
            <a:chExt cx="1780907" cy="872780"/>
          </a:xfrm>
        </p:grpSpPr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xmlns="" id="{1BEFD9D7-744B-4C8F-9918-08B38D4254B1}"/>
                </a:ext>
              </a:extLst>
            </p:cNvPr>
            <p:cNvCxnSpPr/>
            <p:nvPr/>
          </p:nvCxnSpPr>
          <p:spPr>
            <a:xfrm>
              <a:off x="1279669" y="2701613"/>
              <a:ext cx="1780907" cy="86209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xmlns="" id="{A54B053A-EB6D-43CF-839C-1C4822B92ECA}"/>
                </a:ext>
              </a:extLst>
            </p:cNvPr>
            <p:cNvCxnSpPr/>
            <p:nvPr/>
          </p:nvCxnSpPr>
          <p:spPr>
            <a:xfrm flipH="1">
              <a:off x="1289135" y="2701613"/>
              <a:ext cx="1771441" cy="87278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xmlns="" id="{23283AC6-3562-430E-8391-58AB796E8A62}"/>
              </a:ext>
            </a:extLst>
          </p:cNvPr>
          <p:cNvGrpSpPr/>
          <p:nvPr/>
        </p:nvGrpSpPr>
        <p:grpSpPr>
          <a:xfrm>
            <a:off x="5164190" y="1870906"/>
            <a:ext cx="1780907" cy="872780"/>
            <a:chOff x="1279669" y="2701613"/>
            <a:chExt cx="1780907" cy="872780"/>
          </a:xfrm>
        </p:grpSpPr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xmlns="" id="{B6DF0DC7-C0C4-4C3E-BEF9-F5D695824B43}"/>
                </a:ext>
              </a:extLst>
            </p:cNvPr>
            <p:cNvCxnSpPr/>
            <p:nvPr/>
          </p:nvCxnSpPr>
          <p:spPr>
            <a:xfrm>
              <a:off x="1279669" y="2701613"/>
              <a:ext cx="1780907" cy="86209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xmlns="" id="{A44B9274-8709-483E-A16B-58FA09B16B20}"/>
                </a:ext>
              </a:extLst>
            </p:cNvPr>
            <p:cNvCxnSpPr/>
            <p:nvPr/>
          </p:nvCxnSpPr>
          <p:spPr>
            <a:xfrm flipH="1">
              <a:off x="1289135" y="2701613"/>
              <a:ext cx="1771441" cy="87278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xmlns="" id="{D060D5D5-E08A-46BE-8E7C-1B566F5135B0}"/>
              </a:ext>
            </a:extLst>
          </p:cNvPr>
          <p:cNvGrpSpPr/>
          <p:nvPr/>
        </p:nvGrpSpPr>
        <p:grpSpPr>
          <a:xfrm>
            <a:off x="1217368" y="3992566"/>
            <a:ext cx="1780907" cy="1536646"/>
            <a:chOff x="1279669" y="2693732"/>
            <a:chExt cx="1780907" cy="1536646"/>
          </a:xfrm>
        </p:grpSpPr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xmlns="" id="{A718E03D-88E9-4712-97C5-2CACC3FC9522}"/>
                </a:ext>
              </a:extLst>
            </p:cNvPr>
            <p:cNvGrpSpPr/>
            <p:nvPr/>
          </p:nvGrpSpPr>
          <p:grpSpPr>
            <a:xfrm>
              <a:off x="1289135" y="2693732"/>
              <a:ext cx="1771441" cy="1536646"/>
              <a:chOff x="1289135" y="2693732"/>
              <a:chExt cx="1771441" cy="1536646"/>
            </a:xfrm>
          </p:grpSpPr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xmlns="" id="{F6B9790A-9398-4DEA-8A55-66721DA8152F}"/>
                  </a:ext>
                </a:extLst>
              </p:cNvPr>
              <p:cNvSpPr/>
              <p:nvPr/>
            </p:nvSpPr>
            <p:spPr>
              <a:xfrm>
                <a:off x="1289135" y="3563712"/>
                <a:ext cx="1771441" cy="66666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900" dirty="0">
                    <a:solidFill>
                      <a:schemeClr val="tx1"/>
                    </a:solidFill>
                  </a:rPr>
                  <a:t>주식회사 메탈로</a:t>
                </a:r>
                <a:endParaRPr lang="en-US" altLang="ko-KR" sz="900" dirty="0">
                  <a:solidFill>
                    <a:schemeClr val="tx1"/>
                  </a:solidFill>
                </a:endParaRPr>
              </a:p>
              <a:p>
                <a:r>
                  <a:rPr lang="ko-KR" altLang="en-US" sz="900" dirty="0">
                    <a:solidFill>
                      <a:schemeClr val="tx1"/>
                    </a:solidFill>
                  </a:rPr>
                  <a:t>눈앞에서 직접 연주하는 듯한 생생함 </a:t>
                </a:r>
                <a:r>
                  <a:rPr lang="en-US" altLang="ko-KR" sz="900" dirty="0">
                    <a:solidFill>
                      <a:schemeClr val="tx1"/>
                    </a:solidFill>
                  </a:rPr>
                  <a:t>&lt;</a:t>
                </a:r>
                <a:r>
                  <a:rPr lang="ko-KR" altLang="en-US" sz="900" dirty="0">
                    <a:solidFill>
                      <a:schemeClr val="tx1"/>
                    </a:solidFill>
                  </a:rPr>
                  <a:t>메탈로 </a:t>
                </a:r>
                <a:r>
                  <a:rPr lang="en-US" altLang="ko-KR" sz="900" dirty="0">
                    <a:solidFill>
                      <a:schemeClr val="tx1"/>
                    </a:solidFill>
                  </a:rPr>
                  <a:t>VINCENT&gt; </a:t>
                </a:r>
              </a:p>
              <a:p>
                <a:r>
                  <a:rPr lang="en-US" altLang="ko-KR" sz="900" dirty="0">
                    <a:solidFill>
                      <a:schemeClr val="tx1"/>
                    </a:solidFill>
                  </a:rPr>
                  <a:t>149% | </a:t>
                </a:r>
                <a:r>
                  <a:rPr lang="ko-KR" altLang="en-US" sz="900" dirty="0">
                    <a:solidFill>
                      <a:schemeClr val="tx1"/>
                    </a:solidFill>
                  </a:rPr>
                  <a:t>리워드 </a:t>
                </a:r>
                <a:r>
                  <a:rPr lang="en-US" altLang="ko-KR" sz="900" dirty="0">
                    <a:solidFill>
                      <a:schemeClr val="tx1"/>
                    </a:solidFill>
                  </a:rPr>
                  <a:t>| D-18</a:t>
                </a:r>
              </a:p>
            </p:txBody>
          </p:sp>
          <p:sp>
            <p:nvSpPr>
              <p:cNvPr id="64" name="직사각형 63">
                <a:extLst>
                  <a:ext uri="{FF2B5EF4-FFF2-40B4-BE49-F238E27FC236}">
                    <a16:creationId xmlns:a16="http://schemas.microsoft.com/office/drawing/2014/main" xmlns="" id="{64212CE8-0025-4EA0-A58B-A43C4E6853E1}"/>
                  </a:ext>
                </a:extLst>
              </p:cNvPr>
              <p:cNvSpPr/>
              <p:nvPr/>
            </p:nvSpPr>
            <p:spPr>
              <a:xfrm>
                <a:off x="1289135" y="2693732"/>
                <a:ext cx="1771441" cy="880661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0" name="그룹 59">
              <a:extLst>
                <a:ext uri="{FF2B5EF4-FFF2-40B4-BE49-F238E27FC236}">
                  <a16:creationId xmlns:a16="http://schemas.microsoft.com/office/drawing/2014/main" xmlns="" id="{DD431567-9FA8-4D64-B8D8-65C555EFD17D}"/>
                </a:ext>
              </a:extLst>
            </p:cNvPr>
            <p:cNvGrpSpPr/>
            <p:nvPr/>
          </p:nvGrpSpPr>
          <p:grpSpPr>
            <a:xfrm>
              <a:off x="1279669" y="2701613"/>
              <a:ext cx="1780907" cy="872780"/>
              <a:chOff x="1279669" y="2701613"/>
              <a:chExt cx="1780907" cy="872780"/>
            </a:xfrm>
          </p:grpSpPr>
          <p:cxnSp>
            <p:nvCxnSpPr>
              <p:cNvPr id="61" name="직선 연결선 60">
                <a:extLst>
                  <a:ext uri="{FF2B5EF4-FFF2-40B4-BE49-F238E27FC236}">
                    <a16:creationId xmlns:a16="http://schemas.microsoft.com/office/drawing/2014/main" xmlns="" id="{EC6D096F-1293-4C10-8B2D-A623D7E29D4A}"/>
                  </a:ext>
                </a:extLst>
              </p:cNvPr>
              <p:cNvCxnSpPr/>
              <p:nvPr/>
            </p:nvCxnSpPr>
            <p:spPr>
              <a:xfrm>
                <a:off x="1279669" y="2701613"/>
                <a:ext cx="1780907" cy="862097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2" name="직선 연결선 61">
                <a:extLst>
                  <a:ext uri="{FF2B5EF4-FFF2-40B4-BE49-F238E27FC236}">
                    <a16:creationId xmlns:a16="http://schemas.microsoft.com/office/drawing/2014/main" xmlns="" id="{72CA621C-BDE0-4999-A3A1-F49D21C252B8}"/>
                  </a:ext>
                </a:extLst>
              </p:cNvPr>
              <p:cNvCxnSpPr/>
              <p:nvPr/>
            </p:nvCxnSpPr>
            <p:spPr>
              <a:xfrm flipH="1">
                <a:off x="1289135" y="2701613"/>
                <a:ext cx="1771441" cy="87278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5" name="그룹 64">
            <a:extLst>
              <a:ext uri="{FF2B5EF4-FFF2-40B4-BE49-F238E27FC236}">
                <a16:creationId xmlns:a16="http://schemas.microsoft.com/office/drawing/2014/main" xmlns="" id="{0B6EE787-0C47-406E-9EE2-E8578AB10094}"/>
              </a:ext>
            </a:extLst>
          </p:cNvPr>
          <p:cNvGrpSpPr/>
          <p:nvPr/>
        </p:nvGrpSpPr>
        <p:grpSpPr>
          <a:xfrm>
            <a:off x="3224803" y="3992566"/>
            <a:ext cx="1771441" cy="1536646"/>
            <a:chOff x="1289135" y="2693732"/>
            <a:chExt cx="1771441" cy="1536646"/>
          </a:xfrm>
        </p:grpSpPr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xmlns="" id="{922D2324-B81B-4281-82AB-25CEAE948DE6}"/>
                </a:ext>
              </a:extLst>
            </p:cNvPr>
            <p:cNvSpPr/>
            <p:nvPr/>
          </p:nvSpPr>
          <p:spPr>
            <a:xfrm>
              <a:off x="1289135" y="3563712"/>
              <a:ext cx="1771441" cy="66666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ko-KR" altLang="en-US" sz="900" dirty="0">
                  <a:solidFill>
                    <a:schemeClr val="tx1"/>
                  </a:solidFill>
                </a:rPr>
                <a:t>주식회사 메탈로</a:t>
              </a:r>
              <a:endParaRPr lang="en-US" altLang="ko-KR" sz="900" dirty="0">
                <a:solidFill>
                  <a:schemeClr val="tx1"/>
                </a:solidFill>
              </a:endParaRPr>
            </a:p>
            <a:p>
              <a:r>
                <a:rPr lang="ko-KR" altLang="en-US" sz="900" dirty="0">
                  <a:solidFill>
                    <a:schemeClr val="tx1"/>
                  </a:solidFill>
                </a:rPr>
                <a:t>눈앞에서 직접 연주하는 듯한 생생함 </a:t>
              </a:r>
              <a:r>
                <a:rPr lang="en-US" altLang="ko-KR" sz="900" dirty="0">
                  <a:solidFill>
                    <a:schemeClr val="tx1"/>
                  </a:solidFill>
                </a:rPr>
                <a:t>&lt;</a:t>
              </a:r>
              <a:r>
                <a:rPr lang="ko-KR" altLang="en-US" sz="900" dirty="0">
                  <a:solidFill>
                    <a:schemeClr val="tx1"/>
                  </a:solidFill>
                </a:rPr>
                <a:t>메탈로 </a:t>
              </a:r>
              <a:r>
                <a:rPr lang="en-US" altLang="ko-KR" sz="900" dirty="0">
                  <a:solidFill>
                    <a:schemeClr val="tx1"/>
                  </a:solidFill>
                </a:rPr>
                <a:t>VINCENT&gt; </a:t>
              </a:r>
            </a:p>
            <a:p>
              <a:r>
                <a:rPr lang="en-US" altLang="ko-KR" sz="900" dirty="0">
                  <a:solidFill>
                    <a:schemeClr val="tx1"/>
                  </a:solidFill>
                </a:rPr>
                <a:t>149% | </a:t>
              </a:r>
              <a:r>
                <a:rPr lang="ko-KR" altLang="en-US" sz="900" dirty="0">
                  <a:solidFill>
                    <a:schemeClr val="tx1"/>
                  </a:solidFill>
                </a:rPr>
                <a:t>리워드 </a:t>
              </a:r>
              <a:r>
                <a:rPr lang="en-US" altLang="ko-KR" sz="900" dirty="0">
                  <a:solidFill>
                    <a:schemeClr val="tx1"/>
                  </a:solidFill>
                </a:rPr>
                <a:t>| D-18</a:t>
              </a: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xmlns="" id="{E6F4EAC4-B9B0-4FF0-B1E4-D7DE021FAE43}"/>
                </a:ext>
              </a:extLst>
            </p:cNvPr>
            <p:cNvSpPr/>
            <p:nvPr/>
          </p:nvSpPr>
          <p:spPr>
            <a:xfrm>
              <a:off x="1289135" y="2693732"/>
              <a:ext cx="1771441" cy="88066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altLang="ko-KR" sz="9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xmlns="" id="{B38065D2-974A-4949-B0D3-0DE80363A80B}"/>
              </a:ext>
            </a:extLst>
          </p:cNvPr>
          <p:cNvGrpSpPr/>
          <p:nvPr/>
        </p:nvGrpSpPr>
        <p:grpSpPr>
          <a:xfrm>
            <a:off x="5164189" y="3992566"/>
            <a:ext cx="1771441" cy="1536646"/>
            <a:chOff x="1289135" y="2693732"/>
            <a:chExt cx="1771441" cy="1536646"/>
          </a:xfrm>
        </p:grpSpPr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xmlns="" id="{8835E807-B41C-411B-8285-289EDF8E867F}"/>
                </a:ext>
              </a:extLst>
            </p:cNvPr>
            <p:cNvSpPr/>
            <p:nvPr/>
          </p:nvSpPr>
          <p:spPr>
            <a:xfrm>
              <a:off x="1289135" y="3563712"/>
              <a:ext cx="1771441" cy="66666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ko-KR" altLang="en-US" sz="900" dirty="0">
                  <a:solidFill>
                    <a:schemeClr val="tx1"/>
                  </a:solidFill>
                </a:rPr>
                <a:t>주식회사 메탈로</a:t>
              </a:r>
              <a:endParaRPr lang="en-US" altLang="ko-KR" sz="900" dirty="0">
                <a:solidFill>
                  <a:schemeClr val="tx1"/>
                </a:solidFill>
              </a:endParaRPr>
            </a:p>
            <a:p>
              <a:r>
                <a:rPr lang="ko-KR" altLang="en-US" sz="900" dirty="0">
                  <a:solidFill>
                    <a:schemeClr val="tx1"/>
                  </a:solidFill>
                </a:rPr>
                <a:t>눈앞에서 직접 연주하는 듯한 생생함 </a:t>
              </a:r>
              <a:r>
                <a:rPr lang="en-US" altLang="ko-KR" sz="900" dirty="0">
                  <a:solidFill>
                    <a:schemeClr val="tx1"/>
                  </a:solidFill>
                </a:rPr>
                <a:t>&lt;</a:t>
              </a:r>
              <a:r>
                <a:rPr lang="ko-KR" altLang="en-US" sz="900" dirty="0">
                  <a:solidFill>
                    <a:schemeClr val="tx1"/>
                  </a:solidFill>
                </a:rPr>
                <a:t>메탈로 </a:t>
              </a:r>
              <a:r>
                <a:rPr lang="en-US" altLang="ko-KR" sz="900" dirty="0">
                  <a:solidFill>
                    <a:schemeClr val="tx1"/>
                  </a:solidFill>
                </a:rPr>
                <a:t>VINCENT&gt; </a:t>
              </a:r>
            </a:p>
            <a:p>
              <a:r>
                <a:rPr lang="en-US" altLang="ko-KR" sz="900" dirty="0">
                  <a:solidFill>
                    <a:schemeClr val="tx1"/>
                  </a:solidFill>
                </a:rPr>
                <a:t>149% | </a:t>
              </a:r>
              <a:r>
                <a:rPr lang="ko-KR" altLang="en-US" sz="900" dirty="0">
                  <a:solidFill>
                    <a:schemeClr val="tx1"/>
                  </a:solidFill>
                </a:rPr>
                <a:t>리워드 </a:t>
              </a:r>
              <a:r>
                <a:rPr lang="en-US" altLang="ko-KR" sz="900" dirty="0">
                  <a:solidFill>
                    <a:schemeClr val="tx1"/>
                  </a:solidFill>
                </a:rPr>
                <a:t>| D-18</a:t>
              </a: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xmlns="" id="{678DAB57-3FA3-449B-BD7C-4E1A477A4406}"/>
                </a:ext>
              </a:extLst>
            </p:cNvPr>
            <p:cNvSpPr/>
            <p:nvPr/>
          </p:nvSpPr>
          <p:spPr>
            <a:xfrm>
              <a:off x="1289135" y="2693732"/>
              <a:ext cx="1771441" cy="88066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altLang="ko-KR" sz="9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xmlns="" id="{30FBCA59-67F7-44D1-A13E-0F460157C4C2}"/>
              </a:ext>
            </a:extLst>
          </p:cNvPr>
          <p:cNvGrpSpPr/>
          <p:nvPr/>
        </p:nvGrpSpPr>
        <p:grpSpPr>
          <a:xfrm>
            <a:off x="3230237" y="4000447"/>
            <a:ext cx="1780907" cy="872780"/>
            <a:chOff x="1279669" y="2701613"/>
            <a:chExt cx="1780907" cy="872780"/>
          </a:xfrm>
        </p:grpSpPr>
        <p:cxnSp>
          <p:nvCxnSpPr>
            <p:cNvPr id="72" name="직선 연결선 71">
              <a:extLst>
                <a:ext uri="{FF2B5EF4-FFF2-40B4-BE49-F238E27FC236}">
                  <a16:creationId xmlns:a16="http://schemas.microsoft.com/office/drawing/2014/main" xmlns="" id="{9BE5B5E8-EBCE-40D8-8022-7363DEB580B0}"/>
                </a:ext>
              </a:extLst>
            </p:cNvPr>
            <p:cNvCxnSpPr/>
            <p:nvPr/>
          </p:nvCxnSpPr>
          <p:spPr>
            <a:xfrm>
              <a:off x="1279669" y="2701613"/>
              <a:ext cx="1780907" cy="86209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직선 연결선 72">
              <a:extLst>
                <a:ext uri="{FF2B5EF4-FFF2-40B4-BE49-F238E27FC236}">
                  <a16:creationId xmlns:a16="http://schemas.microsoft.com/office/drawing/2014/main" xmlns="" id="{FD72856D-BD91-4947-ABF6-6B6067953070}"/>
                </a:ext>
              </a:extLst>
            </p:cNvPr>
            <p:cNvCxnSpPr/>
            <p:nvPr/>
          </p:nvCxnSpPr>
          <p:spPr>
            <a:xfrm flipH="1">
              <a:off x="1289135" y="2701613"/>
              <a:ext cx="1771441" cy="87278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3F4E4665-3A12-4ADD-9349-0466AD9379E9}"/>
              </a:ext>
            </a:extLst>
          </p:cNvPr>
          <p:cNvSpPr/>
          <p:nvPr/>
        </p:nvSpPr>
        <p:spPr>
          <a:xfrm>
            <a:off x="1138404" y="1550069"/>
            <a:ext cx="99899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 dirty="0"/>
              <a:t>투자 </a:t>
            </a:r>
            <a:r>
              <a:rPr lang="ko-KR" altLang="en-US" sz="1000" b="1" dirty="0" smtClean="0"/>
              <a:t>프로젝트</a:t>
            </a:r>
            <a:endParaRPr lang="en-US" altLang="ko-KR" sz="1000" b="1" dirty="0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xmlns="" id="{02DFCA5E-27E6-453B-A74E-8FFA6D4493D2}"/>
              </a:ext>
            </a:extLst>
          </p:cNvPr>
          <p:cNvSpPr/>
          <p:nvPr/>
        </p:nvSpPr>
        <p:spPr>
          <a:xfrm>
            <a:off x="1138403" y="3641722"/>
            <a:ext cx="112723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 dirty="0" err="1"/>
              <a:t>리워드</a:t>
            </a:r>
            <a:r>
              <a:rPr lang="ko-KR" altLang="en-US" sz="1000" b="1" dirty="0"/>
              <a:t> </a:t>
            </a:r>
            <a:r>
              <a:rPr lang="ko-KR" altLang="en-US" sz="1000" b="1" dirty="0" smtClean="0"/>
              <a:t>프로젝트</a:t>
            </a:r>
            <a:endParaRPr lang="en-US" altLang="ko-KR" sz="1000" b="1" dirty="0"/>
          </a:p>
        </p:txBody>
      </p:sp>
      <p:grpSp>
        <p:nvGrpSpPr>
          <p:cNvPr id="76" name="그룹 75">
            <a:extLst>
              <a:ext uri="{FF2B5EF4-FFF2-40B4-BE49-F238E27FC236}">
                <a16:creationId xmlns:a16="http://schemas.microsoft.com/office/drawing/2014/main" xmlns="" id="{BB658F42-DC14-4DB6-8FC1-FFF5E566022F}"/>
              </a:ext>
            </a:extLst>
          </p:cNvPr>
          <p:cNvGrpSpPr/>
          <p:nvPr/>
        </p:nvGrpSpPr>
        <p:grpSpPr>
          <a:xfrm>
            <a:off x="5164189" y="3995105"/>
            <a:ext cx="1780907" cy="872780"/>
            <a:chOff x="1279669" y="2701613"/>
            <a:chExt cx="1780907" cy="872780"/>
          </a:xfrm>
        </p:grpSpPr>
        <p:cxnSp>
          <p:nvCxnSpPr>
            <p:cNvPr id="77" name="직선 연결선 76">
              <a:extLst>
                <a:ext uri="{FF2B5EF4-FFF2-40B4-BE49-F238E27FC236}">
                  <a16:creationId xmlns:a16="http://schemas.microsoft.com/office/drawing/2014/main" xmlns="" id="{29B2BDD3-6C9E-4BEC-BAE7-98CEEF664C5F}"/>
                </a:ext>
              </a:extLst>
            </p:cNvPr>
            <p:cNvCxnSpPr/>
            <p:nvPr/>
          </p:nvCxnSpPr>
          <p:spPr>
            <a:xfrm>
              <a:off x="1279669" y="2701613"/>
              <a:ext cx="1780907" cy="86209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8" name="직선 연결선 77">
              <a:extLst>
                <a:ext uri="{FF2B5EF4-FFF2-40B4-BE49-F238E27FC236}">
                  <a16:creationId xmlns:a16="http://schemas.microsoft.com/office/drawing/2014/main" xmlns="" id="{20E92DC2-FE42-4EA1-9DAD-3DCECDDA2F96}"/>
                </a:ext>
              </a:extLst>
            </p:cNvPr>
            <p:cNvCxnSpPr/>
            <p:nvPr/>
          </p:nvCxnSpPr>
          <p:spPr>
            <a:xfrm flipH="1">
              <a:off x="1289135" y="2701613"/>
              <a:ext cx="1771441" cy="87278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" name="이등변 삼각형 1"/>
          <p:cNvSpPr/>
          <p:nvPr/>
        </p:nvSpPr>
        <p:spPr>
          <a:xfrm rot="5400000">
            <a:off x="7145180" y="2522939"/>
            <a:ext cx="238897" cy="181232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이등변 삼각형 73"/>
          <p:cNvSpPr/>
          <p:nvPr/>
        </p:nvSpPr>
        <p:spPr>
          <a:xfrm rot="16200000" flipH="1">
            <a:off x="850740" y="2522940"/>
            <a:ext cx="238897" cy="181232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이등변 삼각형 82"/>
          <p:cNvSpPr/>
          <p:nvPr/>
        </p:nvSpPr>
        <p:spPr>
          <a:xfrm rot="5400000">
            <a:off x="7145179" y="4671701"/>
            <a:ext cx="238897" cy="181232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이등변 삼각형 83"/>
          <p:cNvSpPr/>
          <p:nvPr/>
        </p:nvSpPr>
        <p:spPr>
          <a:xfrm rot="16200000" flipH="1">
            <a:off x="850739" y="4644392"/>
            <a:ext cx="238897" cy="181232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382" y="5990322"/>
            <a:ext cx="6046817" cy="605628"/>
          </a:xfrm>
          <a:prstGeom prst="rect">
            <a:avLst/>
          </a:prstGeom>
        </p:spPr>
      </p:pic>
      <p:sp>
        <p:nvSpPr>
          <p:cNvPr id="135" name="직사각형 134">
            <a:extLst>
              <a:ext uri="{FF2B5EF4-FFF2-40B4-BE49-F238E27FC236}">
                <a16:creationId xmlns:a16="http://schemas.microsoft.com/office/drawing/2014/main" xmlns="" id="{02DFCA5E-27E6-453B-A74E-8FFA6D4493D2}"/>
              </a:ext>
            </a:extLst>
          </p:cNvPr>
          <p:cNvSpPr/>
          <p:nvPr/>
        </p:nvSpPr>
        <p:spPr>
          <a:xfrm>
            <a:off x="1138404" y="5802662"/>
            <a:ext cx="112723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 dirty="0" smtClean="0"/>
              <a:t>새로운 프로젝트</a:t>
            </a:r>
            <a:endParaRPr lang="en-US" altLang="ko-KR" sz="1000" b="1" dirty="0"/>
          </a:p>
        </p:txBody>
      </p:sp>
      <p:sp>
        <p:nvSpPr>
          <p:cNvPr id="174" name="Google Shape;174;g7c553259d1_0_81"/>
          <p:cNvSpPr/>
          <p:nvPr/>
        </p:nvSpPr>
        <p:spPr>
          <a:xfrm>
            <a:off x="3953001" y="1913545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6663350" y="323852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79" name="그룹 78"/>
          <p:cNvGrpSpPr/>
          <p:nvPr/>
        </p:nvGrpSpPr>
        <p:grpSpPr>
          <a:xfrm>
            <a:off x="7563211" y="5982547"/>
            <a:ext cx="541818" cy="477983"/>
            <a:chOff x="7563211" y="5982547"/>
            <a:chExt cx="541818" cy="477983"/>
          </a:xfrm>
        </p:grpSpPr>
        <p:sp>
          <p:nvSpPr>
            <p:cNvPr id="80" name="타원 79"/>
            <p:cNvSpPr/>
            <p:nvPr/>
          </p:nvSpPr>
          <p:spPr>
            <a:xfrm>
              <a:off x="7563211" y="5982547"/>
              <a:ext cx="541818" cy="477983"/>
            </a:xfrm>
            <a:prstGeom prst="ellipse">
              <a:avLst/>
            </a:prstGeom>
            <a:solidFill>
              <a:srgbClr val="DC7F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타원형 설명선 80"/>
            <p:cNvSpPr/>
            <p:nvPr/>
          </p:nvSpPr>
          <p:spPr>
            <a:xfrm>
              <a:off x="7667914" y="6068423"/>
              <a:ext cx="341938" cy="281616"/>
            </a:xfrm>
            <a:prstGeom prst="wedgeEllipseCallou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191838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277" y="749644"/>
            <a:ext cx="8013147" cy="452257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7074" y="2582245"/>
            <a:ext cx="3381847" cy="85737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3826382" y="4271000"/>
            <a:ext cx="1278740" cy="789616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3528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8163" y="314040"/>
            <a:ext cx="8663202" cy="469708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1532238" y="461319"/>
            <a:ext cx="8979244" cy="25125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9730" y="5220755"/>
            <a:ext cx="10239632" cy="42515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96659" y="5788412"/>
            <a:ext cx="5125850" cy="880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122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314040"/>
            <a:ext cx="9440562" cy="5118555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539484" y="2920054"/>
            <a:ext cx="10985249" cy="25125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484" y="5592501"/>
            <a:ext cx="10985249" cy="51022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09318" y="6102724"/>
            <a:ext cx="4434263" cy="614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06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user_a_sh_main_1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메인화면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318760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팝업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200" b="0" u="none" strike="noStrike" cap="none" dirty="0" smtClean="0">
                          <a:solidFill>
                            <a:schemeClr val="dk1"/>
                          </a:solidFill>
                        </a:rPr>
                        <a:t>이벤트 제목 삽입</a:t>
                      </a:r>
                      <a:r>
                        <a:rPr lang="en-US" altLang="ko-KR" sz="1200" b="0" u="none" strike="noStrike" cap="none" dirty="0" smtClean="0">
                          <a:solidFill>
                            <a:schemeClr val="dk1"/>
                          </a:solidFill>
                        </a:rPr>
                        <a:t>, X </a:t>
                      </a:r>
                      <a:r>
                        <a:rPr lang="ko-KR" altLang="en-US" sz="1200" b="0" u="none" strike="noStrike" cap="none" dirty="0" smtClean="0">
                          <a:solidFill>
                            <a:schemeClr val="dk1"/>
                          </a:solidFill>
                        </a:rPr>
                        <a:t>버튼 </a:t>
                      </a:r>
                      <a:r>
                        <a:rPr lang="ko-KR" altLang="en-US" sz="1200" b="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200" b="0" u="none" strike="noStrike" cap="none" dirty="0" smtClean="0">
                          <a:solidFill>
                            <a:schemeClr val="dk1"/>
                          </a:solidFill>
                        </a:rPr>
                        <a:t> 닫힘</a:t>
                      </a:r>
                      <a:endParaRPr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슬라이드 배너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자동 배너 이미지 변경</a:t>
                      </a:r>
                      <a:endParaRPr lang="en-US" altLang="ko-KR" sz="12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실시간 채팅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20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en-US" altLang="ko-KR" sz="12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2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채팅창</a:t>
                      </a:r>
                      <a:r>
                        <a:rPr lang="ko-KR" altLang="en-US" sz="1200" u="none" strike="noStrike" cap="none" baseline="0" dirty="0" smtClean="0">
                          <a:solidFill>
                            <a:schemeClr val="dk1"/>
                          </a:solidFill>
                        </a:rPr>
                        <a:t> 표시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로그인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/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회원가입 버튼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20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 로그인</a:t>
                      </a:r>
                      <a:r>
                        <a:rPr lang="en-US" altLang="ko-KR" sz="1200" u="none" strike="noStrike" cap="none" dirty="0" smtClean="0">
                          <a:solidFill>
                            <a:schemeClr val="dk1"/>
                          </a:solidFill>
                        </a:rPr>
                        <a:t>/</a:t>
                      </a: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회원가입 페이지 이동</a:t>
                      </a:r>
                      <a:endParaRPr lang="en-US" altLang="ko-KR" sz="12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sp>
        <p:nvSpPr>
          <p:cNvPr id="58" name="Google Shape;168;g7c553259d1_0_81"/>
          <p:cNvSpPr/>
          <p:nvPr/>
        </p:nvSpPr>
        <p:spPr>
          <a:xfrm>
            <a:off x="239601" y="1270609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lang="ko-KR" altLang="en-US" sz="1200" dirty="0"/>
          </a:p>
        </p:txBody>
      </p:sp>
      <p:sp>
        <p:nvSpPr>
          <p:cNvPr id="6" name="직사각형 5"/>
          <p:cNvSpPr/>
          <p:nvPr/>
        </p:nvSpPr>
        <p:spPr>
          <a:xfrm>
            <a:off x="2786181" y="1471990"/>
            <a:ext cx="2775746" cy="357075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bg1"/>
                </a:solidFill>
              </a:rPr>
              <a:t>이벤트 제목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7646" y="1588261"/>
            <a:ext cx="124532" cy="124532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2786181" y="1829065"/>
            <a:ext cx="2766122" cy="312773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6350"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1549" y="1876880"/>
            <a:ext cx="214041" cy="217143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2786181" y="2141838"/>
            <a:ext cx="2766122" cy="312773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6350"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2954578" y="2203450"/>
            <a:ext cx="443051" cy="233343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 smtClean="0">
                <a:ln w="6350"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추천</a:t>
            </a:r>
            <a:endParaRPr lang="ko-KR" altLang="en-US" sz="1000" dirty="0">
              <a:ln w="6350"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3473599" y="2194014"/>
            <a:ext cx="570184" cy="233343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ln w="6350"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투자</a:t>
            </a:r>
            <a:endParaRPr lang="ko-KR" altLang="en-US" sz="1000" dirty="0">
              <a:ln w="6350"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4087675" y="2194015"/>
            <a:ext cx="607893" cy="233343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 err="1" smtClean="0">
                <a:ln w="6350"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리워드</a:t>
            </a:r>
            <a:endParaRPr lang="ko-KR" altLang="en-US" sz="1000" dirty="0">
              <a:ln w="6350"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4739460" y="2194016"/>
            <a:ext cx="598217" cy="233343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 err="1" smtClean="0">
                <a:ln w="6350"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더보기</a:t>
            </a:r>
            <a:endParaRPr lang="ko-KR" altLang="en-US" sz="1000" dirty="0">
              <a:ln w="6350"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19487" y="1837243"/>
            <a:ext cx="268550" cy="265018"/>
          </a:xfrm>
          <a:prstGeom prst="rect">
            <a:avLst/>
          </a:prstGeom>
        </p:spPr>
      </p:pic>
      <p:sp>
        <p:nvSpPr>
          <p:cNvPr id="30" name="직사각형 29"/>
          <p:cNvSpPr/>
          <p:nvPr/>
        </p:nvSpPr>
        <p:spPr>
          <a:xfrm>
            <a:off x="2790044" y="2446257"/>
            <a:ext cx="2766122" cy="1285484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n w="6350"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슬라이드</a:t>
            </a:r>
            <a:endParaRPr lang="ko-KR" altLang="en-US" dirty="0">
              <a:ln w="6350"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66" name="Google Shape;168;g7c553259d1_0_81"/>
          <p:cNvSpPr/>
          <p:nvPr/>
        </p:nvSpPr>
        <p:spPr>
          <a:xfrm>
            <a:off x="2786181" y="1471990"/>
            <a:ext cx="2775746" cy="4785935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lang="ko-KR" altLang="en-US" sz="1200" dirty="0"/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xmlns="" id="{62A18DB4-458D-4405-AF44-ABEAF81A218F}"/>
              </a:ext>
            </a:extLst>
          </p:cNvPr>
          <p:cNvGrpSpPr/>
          <p:nvPr/>
        </p:nvGrpSpPr>
        <p:grpSpPr>
          <a:xfrm>
            <a:off x="3018819" y="4276462"/>
            <a:ext cx="1109233" cy="1173266"/>
            <a:chOff x="1289132" y="2322971"/>
            <a:chExt cx="2079370" cy="2500041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xmlns="" id="{8834A7D0-76B4-45F1-B59D-FD8735D4521F}"/>
                </a:ext>
              </a:extLst>
            </p:cNvPr>
            <p:cNvGrpSpPr/>
            <p:nvPr/>
          </p:nvGrpSpPr>
          <p:grpSpPr>
            <a:xfrm>
              <a:off x="1289133" y="2322975"/>
              <a:ext cx="2079369" cy="2500037"/>
              <a:chOff x="1289133" y="2322975"/>
              <a:chExt cx="2079369" cy="2500037"/>
            </a:xfrm>
          </p:grpSpPr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xmlns="" id="{5866C11F-D83C-4D2C-B5A3-F7B5B1E82F04}"/>
                  </a:ext>
                </a:extLst>
              </p:cNvPr>
              <p:cNvSpPr/>
              <p:nvPr/>
            </p:nvSpPr>
            <p:spPr>
              <a:xfrm>
                <a:off x="1289133" y="3563712"/>
                <a:ext cx="2079369" cy="12593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주식회사 메탈로</a:t>
                </a:r>
                <a:endParaRPr lang="en-US" altLang="ko-KR" sz="700" dirty="0">
                  <a:solidFill>
                    <a:schemeClr val="tx1"/>
                  </a:solidFill>
                </a:endParaRPr>
              </a:p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눈앞에서 직접 연주하는 듯한 생생함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&lt;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메탈로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VINCENT&gt; </a:t>
                </a:r>
              </a:p>
              <a:p>
                <a:r>
                  <a:rPr lang="en-US" altLang="ko-KR" sz="700" dirty="0">
                    <a:solidFill>
                      <a:schemeClr val="tx1"/>
                    </a:solidFill>
                  </a:rPr>
                  <a:t>149% | 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리워드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| D-18</a:t>
                </a:r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xmlns="" id="{B3C0FE6C-9934-4CDA-9D8C-67C836C2B08B}"/>
                  </a:ext>
                </a:extLst>
              </p:cNvPr>
              <p:cNvSpPr/>
              <p:nvPr/>
            </p:nvSpPr>
            <p:spPr>
              <a:xfrm>
                <a:off x="1289135" y="2322975"/>
                <a:ext cx="2079367" cy="124073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xmlns="" id="{37933C1A-A1E4-40BC-B5C7-C6CF8129EF2C}"/>
                </a:ext>
              </a:extLst>
            </p:cNvPr>
            <p:cNvGrpSpPr/>
            <p:nvPr/>
          </p:nvGrpSpPr>
          <p:grpSpPr>
            <a:xfrm>
              <a:off x="1289132" y="2322971"/>
              <a:ext cx="2079370" cy="1259303"/>
              <a:chOff x="1289132" y="2322971"/>
              <a:chExt cx="2079370" cy="1259303"/>
            </a:xfrm>
          </p:grpSpPr>
          <p:cxnSp>
            <p:nvCxnSpPr>
              <p:cNvPr id="34" name="직선 연결선 33">
                <a:extLst>
                  <a:ext uri="{FF2B5EF4-FFF2-40B4-BE49-F238E27FC236}">
                    <a16:creationId xmlns:a16="http://schemas.microsoft.com/office/drawing/2014/main" xmlns="" id="{6FCAF67A-66D1-4FB3-98D7-360F38EF73C3}"/>
                  </a:ext>
                </a:extLst>
              </p:cNvPr>
              <p:cNvCxnSpPr/>
              <p:nvPr/>
            </p:nvCxnSpPr>
            <p:spPr>
              <a:xfrm>
                <a:off x="1289132" y="2322973"/>
                <a:ext cx="2079370" cy="125930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" name="직선 연결선 34">
                <a:extLst>
                  <a:ext uri="{FF2B5EF4-FFF2-40B4-BE49-F238E27FC236}">
                    <a16:creationId xmlns:a16="http://schemas.microsoft.com/office/drawing/2014/main" xmlns="" id="{CB9FCF60-863F-487E-98DF-70E5CEDE449F}"/>
                  </a:ext>
                </a:extLst>
              </p:cNvPr>
              <p:cNvCxnSpPr/>
              <p:nvPr/>
            </p:nvCxnSpPr>
            <p:spPr>
              <a:xfrm flipH="1">
                <a:off x="1289138" y="2322971"/>
                <a:ext cx="2079364" cy="125142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xmlns="" id="{62A18DB4-458D-4405-AF44-ABEAF81A218F}"/>
              </a:ext>
            </a:extLst>
          </p:cNvPr>
          <p:cNvGrpSpPr/>
          <p:nvPr/>
        </p:nvGrpSpPr>
        <p:grpSpPr>
          <a:xfrm>
            <a:off x="4251279" y="4276462"/>
            <a:ext cx="1109233" cy="1173266"/>
            <a:chOff x="1289132" y="2322971"/>
            <a:chExt cx="2079370" cy="2500041"/>
          </a:xfrm>
        </p:grpSpPr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xmlns="" id="{8834A7D0-76B4-45F1-B59D-FD8735D4521F}"/>
                </a:ext>
              </a:extLst>
            </p:cNvPr>
            <p:cNvGrpSpPr/>
            <p:nvPr/>
          </p:nvGrpSpPr>
          <p:grpSpPr>
            <a:xfrm>
              <a:off x="1289133" y="2322975"/>
              <a:ext cx="2079369" cy="2500037"/>
              <a:chOff x="1289133" y="2322975"/>
              <a:chExt cx="2079369" cy="2500037"/>
            </a:xfrm>
          </p:grpSpPr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xmlns="" id="{5866C11F-D83C-4D2C-B5A3-F7B5B1E82F04}"/>
                  </a:ext>
                </a:extLst>
              </p:cNvPr>
              <p:cNvSpPr/>
              <p:nvPr/>
            </p:nvSpPr>
            <p:spPr>
              <a:xfrm>
                <a:off x="1289133" y="3563712"/>
                <a:ext cx="2079369" cy="12593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주식회사 메탈로</a:t>
                </a:r>
                <a:endParaRPr lang="en-US" altLang="ko-KR" sz="700" dirty="0">
                  <a:solidFill>
                    <a:schemeClr val="tx1"/>
                  </a:solidFill>
                </a:endParaRPr>
              </a:p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눈앞에서 직접 연주하는 듯한 생생함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&lt;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메탈로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VINCENT&gt; </a:t>
                </a:r>
              </a:p>
              <a:p>
                <a:r>
                  <a:rPr lang="en-US" altLang="ko-KR" sz="700" dirty="0">
                    <a:solidFill>
                      <a:schemeClr val="tx1"/>
                    </a:solidFill>
                  </a:rPr>
                  <a:t>149% | 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리워드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| D-18</a:t>
                </a:r>
              </a:p>
            </p:txBody>
          </p: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xmlns="" id="{B3C0FE6C-9934-4CDA-9D8C-67C836C2B08B}"/>
                  </a:ext>
                </a:extLst>
              </p:cNvPr>
              <p:cNvSpPr/>
              <p:nvPr/>
            </p:nvSpPr>
            <p:spPr>
              <a:xfrm>
                <a:off x="1289135" y="2322975"/>
                <a:ext cx="2079367" cy="124073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xmlns="" id="{37933C1A-A1E4-40BC-B5C7-C6CF8129EF2C}"/>
                </a:ext>
              </a:extLst>
            </p:cNvPr>
            <p:cNvGrpSpPr/>
            <p:nvPr/>
          </p:nvGrpSpPr>
          <p:grpSpPr>
            <a:xfrm>
              <a:off x="1289132" y="2322971"/>
              <a:ext cx="2079370" cy="1259303"/>
              <a:chOff x="1289132" y="2322971"/>
              <a:chExt cx="2079370" cy="1259303"/>
            </a:xfrm>
          </p:grpSpPr>
          <p:cxnSp>
            <p:nvCxnSpPr>
              <p:cNvPr id="41" name="직선 연결선 40">
                <a:extLst>
                  <a:ext uri="{FF2B5EF4-FFF2-40B4-BE49-F238E27FC236}">
                    <a16:creationId xmlns:a16="http://schemas.microsoft.com/office/drawing/2014/main" xmlns="" id="{6FCAF67A-66D1-4FB3-98D7-360F38EF73C3}"/>
                  </a:ext>
                </a:extLst>
              </p:cNvPr>
              <p:cNvCxnSpPr/>
              <p:nvPr/>
            </p:nvCxnSpPr>
            <p:spPr>
              <a:xfrm>
                <a:off x="1289132" y="2322973"/>
                <a:ext cx="2079370" cy="125930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2" name="직선 연결선 41">
                <a:extLst>
                  <a:ext uri="{FF2B5EF4-FFF2-40B4-BE49-F238E27FC236}">
                    <a16:creationId xmlns:a16="http://schemas.microsoft.com/office/drawing/2014/main" xmlns="" id="{CB9FCF60-863F-487E-98DF-70E5CEDE449F}"/>
                  </a:ext>
                </a:extLst>
              </p:cNvPr>
              <p:cNvCxnSpPr/>
              <p:nvPr/>
            </p:nvCxnSpPr>
            <p:spPr>
              <a:xfrm flipH="1">
                <a:off x="1289138" y="2322971"/>
                <a:ext cx="2079364" cy="125142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45" name="직사각형 44">
            <a:extLst>
              <a:ext uri="{FF2B5EF4-FFF2-40B4-BE49-F238E27FC236}">
                <a16:creationId xmlns:a16="http://schemas.microsoft.com/office/drawing/2014/main" xmlns="" id="{02DFCA5E-27E6-453B-A74E-8FFA6D4493D2}"/>
              </a:ext>
            </a:extLst>
          </p:cNvPr>
          <p:cNvSpPr/>
          <p:nvPr/>
        </p:nvSpPr>
        <p:spPr>
          <a:xfrm>
            <a:off x="2923864" y="3945559"/>
            <a:ext cx="99899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 dirty="0" smtClean="0"/>
              <a:t>추천 프로젝트</a:t>
            </a:r>
            <a:endParaRPr lang="en-US" altLang="ko-KR" sz="1000" b="1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23863" y="5576264"/>
            <a:ext cx="2564173" cy="673423"/>
          </a:xfrm>
          <a:prstGeom prst="rect">
            <a:avLst/>
          </a:prstGeom>
        </p:spPr>
      </p:pic>
      <p:sp>
        <p:nvSpPr>
          <p:cNvPr id="173" name="Google Shape;173;g7c553259d1_0_81"/>
          <p:cNvSpPr/>
          <p:nvPr/>
        </p:nvSpPr>
        <p:spPr>
          <a:xfrm>
            <a:off x="4916787" y="1270609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0" name="Google Shape;173;g7c553259d1_0_81"/>
          <p:cNvSpPr/>
          <p:nvPr/>
        </p:nvSpPr>
        <p:spPr>
          <a:xfrm>
            <a:off x="3170899" y="2930484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altLang="ko-KR" sz="1800" b="1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1" name="Google Shape;173;g7c553259d1_0_81"/>
          <p:cNvSpPr/>
          <p:nvPr/>
        </p:nvSpPr>
        <p:spPr>
          <a:xfrm>
            <a:off x="5190391" y="4962659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altLang="ko-KR" sz="1800" b="1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2" name="Google Shape;173;g7c553259d1_0_81"/>
          <p:cNvSpPr/>
          <p:nvPr/>
        </p:nvSpPr>
        <p:spPr>
          <a:xfrm>
            <a:off x="5484474" y="193899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87179" y="1880076"/>
            <a:ext cx="971686" cy="219106"/>
          </a:xfrm>
          <a:prstGeom prst="rect">
            <a:avLst/>
          </a:prstGeom>
        </p:spPr>
      </p:pic>
      <p:grpSp>
        <p:nvGrpSpPr>
          <p:cNvPr id="46" name="그룹 45"/>
          <p:cNvGrpSpPr/>
          <p:nvPr/>
        </p:nvGrpSpPr>
        <p:grpSpPr>
          <a:xfrm>
            <a:off x="5164457" y="5354370"/>
            <a:ext cx="321944" cy="330760"/>
            <a:chOff x="7563211" y="5982547"/>
            <a:chExt cx="541818" cy="477983"/>
          </a:xfrm>
        </p:grpSpPr>
        <p:sp>
          <p:nvSpPr>
            <p:cNvPr id="53" name="타원 52"/>
            <p:cNvSpPr/>
            <p:nvPr/>
          </p:nvSpPr>
          <p:spPr>
            <a:xfrm>
              <a:off x="7563211" y="5982547"/>
              <a:ext cx="541818" cy="477983"/>
            </a:xfrm>
            <a:prstGeom prst="ellipse">
              <a:avLst/>
            </a:prstGeom>
            <a:solidFill>
              <a:srgbClr val="DC7F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타원형 설명선 53"/>
            <p:cNvSpPr/>
            <p:nvPr/>
          </p:nvSpPr>
          <p:spPr>
            <a:xfrm>
              <a:off x="7667914" y="6068423"/>
              <a:ext cx="341938" cy="281616"/>
            </a:xfrm>
            <a:prstGeom prst="wedgeEllipseCallou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600486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user_a_sh_main_2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메인화면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106401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리워드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 프로젝트 페이지 연결 버튼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200" b="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200" b="0" u="none" strike="noStrike" cap="none" dirty="0" smtClean="0">
                          <a:solidFill>
                            <a:schemeClr val="dk1"/>
                          </a:solidFill>
                        </a:rPr>
                        <a:t> 투자 프로젝트 페이지로 이동</a:t>
                      </a:r>
                      <a:endParaRPr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58" name="Google Shape;168;g7c553259d1_0_81"/>
          <p:cNvSpPr/>
          <p:nvPr/>
        </p:nvSpPr>
        <p:spPr>
          <a:xfrm>
            <a:off x="298846" y="1303942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lang="ko-KR" altLang="en-US" sz="1200" dirty="0"/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xmlns="" id="{62A18DB4-458D-4405-AF44-ABEAF81A218F}"/>
              </a:ext>
            </a:extLst>
          </p:cNvPr>
          <p:cNvGrpSpPr/>
          <p:nvPr/>
        </p:nvGrpSpPr>
        <p:grpSpPr>
          <a:xfrm>
            <a:off x="3018818" y="2691691"/>
            <a:ext cx="1109233" cy="1173266"/>
            <a:chOff x="1289132" y="2322971"/>
            <a:chExt cx="2079370" cy="2500041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xmlns="" id="{8834A7D0-76B4-45F1-B59D-FD8735D4521F}"/>
                </a:ext>
              </a:extLst>
            </p:cNvPr>
            <p:cNvGrpSpPr/>
            <p:nvPr/>
          </p:nvGrpSpPr>
          <p:grpSpPr>
            <a:xfrm>
              <a:off x="1289133" y="2322975"/>
              <a:ext cx="2079369" cy="2500037"/>
              <a:chOff x="1289133" y="2322975"/>
              <a:chExt cx="2079369" cy="2500037"/>
            </a:xfrm>
          </p:grpSpPr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xmlns="" id="{5866C11F-D83C-4D2C-B5A3-F7B5B1E82F04}"/>
                  </a:ext>
                </a:extLst>
              </p:cNvPr>
              <p:cNvSpPr/>
              <p:nvPr/>
            </p:nvSpPr>
            <p:spPr>
              <a:xfrm>
                <a:off x="1289133" y="3563712"/>
                <a:ext cx="2079369" cy="12593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주식회사 메탈로</a:t>
                </a:r>
                <a:endParaRPr lang="en-US" altLang="ko-KR" sz="700" dirty="0">
                  <a:solidFill>
                    <a:schemeClr val="tx1"/>
                  </a:solidFill>
                </a:endParaRPr>
              </a:p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눈앞에서 직접 연주하는 듯한 생생함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&lt;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메탈로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VINCENT&gt; </a:t>
                </a:r>
              </a:p>
              <a:p>
                <a:r>
                  <a:rPr lang="en-US" altLang="ko-KR" sz="700" dirty="0">
                    <a:solidFill>
                      <a:schemeClr val="tx1"/>
                    </a:solidFill>
                  </a:rPr>
                  <a:t>149% | 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리워드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| D-18</a:t>
                </a:r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xmlns="" id="{B3C0FE6C-9934-4CDA-9D8C-67C836C2B08B}"/>
                  </a:ext>
                </a:extLst>
              </p:cNvPr>
              <p:cNvSpPr/>
              <p:nvPr/>
            </p:nvSpPr>
            <p:spPr>
              <a:xfrm>
                <a:off x="1289135" y="2322975"/>
                <a:ext cx="2079367" cy="124073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xmlns="" id="{37933C1A-A1E4-40BC-B5C7-C6CF8129EF2C}"/>
                </a:ext>
              </a:extLst>
            </p:cNvPr>
            <p:cNvGrpSpPr/>
            <p:nvPr/>
          </p:nvGrpSpPr>
          <p:grpSpPr>
            <a:xfrm>
              <a:off x="1289132" y="2322971"/>
              <a:ext cx="2079370" cy="1259303"/>
              <a:chOff x="1289132" y="2322971"/>
              <a:chExt cx="2079370" cy="1259303"/>
            </a:xfrm>
          </p:grpSpPr>
          <p:cxnSp>
            <p:nvCxnSpPr>
              <p:cNvPr id="34" name="직선 연결선 33">
                <a:extLst>
                  <a:ext uri="{FF2B5EF4-FFF2-40B4-BE49-F238E27FC236}">
                    <a16:creationId xmlns:a16="http://schemas.microsoft.com/office/drawing/2014/main" xmlns="" id="{6FCAF67A-66D1-4FB3-98D7-360F38EF73C3}"/>
                  </a:ext>
                </a:extLst>
              </p:cNvPr>
              <p:cNvCxnSpPr/>
              <p:nvPr/>
            </p:nvCxnSpPr>
            <p:spPr>
              <a:xfrm>
                <a:off x="1289132" y="2322973"/>
                <a:ext cx="2079370" cy="125930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" name="직선 연결선 34">
                <a:extLst>
                  <a:ext uri="{FF2B5EF4-FFF2-40B4-BE49-F238E27FC236}">
                    <a16:creationId xmlns:a16="http://schemas.microsoft.com/office/drawing/2014/main" xmlns="" id="{CB9FCF60-863F-487E-98DF-70E5CEDE449F}"/>
                  </a:ext>
                </a:extLst>
              </p:cNvPr>
              <p:cNvCxnSpPr/>
              <p:nvPr/>
            </p:nvCxnSpPr>
            <p:spPr>
              <a:xfrm flipH="1">
                <a:off x="1289138" y="2322971"/>
                <a:ext cx="2079364" cy="125142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xmlns="" id="{62A18DB4-458D-4405-AF44-ABEAF81A218F}"/>
              </a:ext>
            </a:extLst>
          </p:cNvPr>
          <p:cNvGrpSpPr/>
          <p:nvPr/>
        </p:nvGrpSpPr>
        <p:grpSpPr>
          <a:xfrm>
            <a:off x="4251278" y="2691691"/>
            <a:ext cx="1109233" cy="1173266"/>
            <a:chOff x="1289132" y="2322971"/>
            <a:chExt cx="2079370" cy="2500041"/>
          </a:xfrm>
        </p:grpSpPr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xmlns="" id="{8834A7D0-76B4-45F1-B59D-FD8735D4521F}"/>
                </a:ext>
              </a:extLst>
            </p:cNvPr>
            <p:cNvGrpSpPr/>
            <p:nvPr/>
          </p:nvGrpSpPr>
          <p:grpSpPr>
            <a:xfrm>
              <a:off x="1289133" y="2322975"/>
              <a:ext cx="2079369" cy="2500037"/>
              <a:chOff x="1289133" y="2322975"/>
              <a:chExt cx="2079369" cy="2500037"/>
            </a:xfrm>
          </p:grpSpPr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xmlns="" id="{5866C11F-D83C-4D2C-B5A3-F7B5B1E82F04}"/>
                  </a:ext>
                </a:extLst>
              </p:cNvPr>
              <p:cNvSpPr/>
              <p:nvPr/>
            </p:nvSpPr>
            <p:spPr>
              <a:xfrm>
                <a:off x="1289133" y="3563712"/>
                <a:ext cx="2079369" cy="12593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주식회사 메탈로</a:t>
                </a:r>
                <a:endParaRPr lang="en-US" altLang="ko-KR" sz="700" dirty="0">
                  <a:solidFill>
                    <a:schemeClr val="tx1"/>
                  </a:solidFill>
                </a:endParaRPr>
              </a:p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눈앞에서 직접 연주하는 듯한 생생함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&lt;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메탈로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VINCENT&gt; </a:t>
                </a:r>
              </a:p>
              <a:p>
                <a:r>
                  <a:rPr lang="en-US" altLang="ko-KR" sz="700" dirty="0">
                    <a:solidFill>
                      <a:schemeClr val="tx1"/>
                    </a:solidFill>
                  </a:rPr>
                  <a:t>149% | 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리워드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| D-18</a:t>
                </a:r>
              </a:p>
            </p:txBody>
          </p: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xmlns="" id="{B3C0FE6C-9934-4CDA-9D8C-67C836C2B08B}"/>
                  </a:ext>
                </a:extLst>
              </p:cNvPr>
              <p:cNvSpPr/>
              <p:nvPr/>
            </p:nvSpPr>
            <p:spPr>
              <a:xfrm>
                <a:off x="1289135" y="2322975"/>
                <a:ext cx="2079367" cy="124073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xmlns="" id="{37933C1A-A1E4-40BC-B5C7-C6CF8129EF2C}"/>
                </a:ext>
              </a:extLst>
            </p:cNvPr>
            <p:cNvGrpSpPr/>
            <p:nvPr/>
          </p:nvGrpSpPr>
          <p:grpSpPr>
            <a:xfrm>
              <a:off x="1289132" y="2322971"/>
              <a:ext cx="2079370" cy="1259303"/>
              <a:chOff x="1289132" y="2322971"/>
              <a:chExt cx="2079370" cy="1259303"/>
            </a:xfrm>
          </p:grpSpPr>
          <p:cxnSp>
            <p:nvCxnSpPr>
              <p:cNvPr id="41" name="직선 연결선 40">
                <a:extLst>
                  <a:ext uri="{FF2B5EF4-FFF2-40B4-BE49-F238E27FC236}">
                    <a16:creationId xmlns:a16="http://schemas.microsoft.com/office/drawing/2014/main" xmlns="" id="{6FCAF67A-66D1-4FB3-98D7-360F38EF73C3}"/>
                  </a:ext>
                </a:extLst>
              </p:cNvPr>
              <p:cNvCxnSpPr/>
              <p:nvPr/>
            </p:nvCxnSpPr>
            <p:spPr>
              <a:xfrm>
                <a:off x="1289132" y="2322973"/>
                <a:ext cx="2079370" cy="125930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2" name="직선 연결선 41">
                <a:extLst>
                  <a:ext uri="{FF2B5EF4-FFF2-40B4-BE49-F238E27FC236}">
                    <a16:creationId xmlns:a16="http://schemas.microsoft.com/office/drawing/2014/main" xmlns="" id="{CB9FCF60-863F-487E-98DF-70E5CEDE449F}"/>
                  </a:ext>
                </a:extLst>
              </p:cNvPr>
              <p:cNvCxnSpPr/>
              <p:nvPr/>
            </p:nvCxnSpPr>
            <p:spPr>
              <a:xfrm flipH="1">
                <a:off x="1289138" y="2322971"/>
                <a:ext cx="2079364" cy="125142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45" name="직사각형 44">
            <a:extLst>
              <a:ext uri="{FF2B5EF4-FFF2-40B4-BE49-F238E27FC236}">
                <a16:creationId xmlns:a16="http://schemas.microsoft.com/office/drawing/2014/main" xmlns="" id="{02DFCA5E-27E6-453B-A74E-8FFA6D4493D2}"/>
              </a:ext>
            </a:extLst>
          </p:cNvPr>
          <p:cNvSpPr/>
          <p:nvPr/>
        </p:nvSpPr>
        <p:spPr>
          <a:xfrm>
            <a:off x="2923863" y="2360788"/>
            <a:ext cx="112723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 dirty="0" err="1"/>
              <a:t>리워드</a:t>
            </a:r>
            <a:r>
              <a:rPr lang="ko-KR" altLang="en-US" sz="1000" b="1" dirty="0"/>
              <a:t> </a:t>
            </a:r>
            <a:r>
              <a:rPr lang="ko-KR" altLang="en-US" sz="1000" b="1" dirty="0" smtClean="0"/>
              <a:t>프로젝트</a:t>
            </a:r>
            <a:endParaRPr lang="en-US" altLang="ko-KR" sz="1000" b="1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3863" y="1480227"/>
            <a:ext cx="2484747" cy="612184"/>
          </a:xfrm>
          <a:prstGeom prst="rect">
            <a:avLst/>
          </a:prstGeom>
        </p:spPr>
      </p:pic>
      <p:sp>
        <p:nvSpPr>
          <p:cNvPr id="46" name="직사각형 45">
            <a:extLst>
              <a:ext uri="{FF2B5EF4-FFF2-40B4-BE49-F238E27FC236}">
                <a16:creationId xmlns:a16="http://schemas.microsoft.com/office/drawing/2014/main" xmlns="" id="{B3C0FE6C-9934-4CDA-9D8C-67C836C2B08B}"/>
              </a:ext>
            </a:extLst>
          </p:cNvPr>
          <p:cNvSpPr/>
          <p:nvPr/>
        </p:nvSpPr>
        <p:spPr>
          <a:xfrm>
            <a:off x="3002342" y="5343982"/>
            <a:ext cx="2358169" cy="304713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err="1" smtClean="0">
                <a:solidFill>
                  <a:schemeClr val="tx1"/>
                </a:solidFill>
              </a:rPr>
              <a:t>리워드</a:t>
            </a:r>
            <a:r>
              <a:rPr lang="ko-KR" altLang="en-US" sz="900" dirty="0" smtClean="0">
                <a:solidFill>
                  <a:schemeClr val="tx1"/>
                </a:solidFill>
              </a:rPr>
              <a:t> 프로젝트 </a:t>
            </a:r>
            <a:r>
              <a:rPr lang="ko-KR" altLang="en-US" sz="900" dirty="0" err="1" smtClean="0">
                <a:solidFill>
                  <a:schemeClr val="tx1"/>
                </a:solidFill>
              </a:rPr>
              <a:t>더보기</a:t>
            </a:r>
            <a:endParaRPr lang="en-US" altLang="ko-KR" sz="900" dirty="0">
              <a:solidFill>
                <a:schemeClr val="tx1"/>
              </a:solidFill>
            </a:endParaRP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xmlns="" id="{62A18DB4-458D-4405-AF44-ABEAF81A218F}"/>
              </a:ext>
            </a:extLst>
          </p:cNvPr>
          <p:cNvGrpSpPr/>
          <p:nvPr/>
        </p:nvGrpSpPr>
        <p:grpSpPr>
          <a:xfrm>
            <a:off x="3018818" y="4008549"/>
            <a:ext cx="1109233" cy="1173266"/>
            <a:chOff x="1289132" y="2322971"/>
            <a:chExt cx="2079370" cy="2500041"/>
          </a:xfrm>
        </p:grpSpPr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xmlns="" id="{8834A7D0-76B4-45F1-B59D-FD8735D4521F}"/>
                </a:ext>
              </a:extLst>
            </p:cNvPr>
            <p:cNvGrpSpPr/>
            <p:nvPr/>
          </p:nvGrpSpPr>
          <p:grpSpPr>
            <a:xfrm>
              <a:off x="1289133" y="2322975"/>
              <a:ext cx="2079369" cy="2500037"/>
              <a:chOff x="1289133" y="2322975"/>
              <a:chExt cx="2079369" cy="2500037"/>
            </a:xfrm>
          </p:grpSpPr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xmlns="" id="{5866C11F-D83C-4D2C-B5A3-F7B5B1E82F04}"/>
                  </a:ext>
                </a:extLst>
              </p:cNvPr>
              <p:cNvSpPr/>
              <p:nvPr/>
            </p:nvSpPr>
            <p:spPr>
              <a:xfrm>
                <a:off x="1289133" y="3563712"/>
                <a:ext cx="2079369" cy="12593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주식회사 메탈로</a:t>
                </a:r>
                <a:endParaRPr lang="en-US" altLang="ko-KR" sz="700" dirty="0">
                  <a:solidFill>
                    <a:schemeClr val="tx1"/>
                  </a:solidFill>
                </a:endParaRPr>
              </a:p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눈앞에서 직접 연주하는 듯한 생생함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&lt;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메탈로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VINCENT&gt; </a:t>
                </a:r>
              </a:p>
              <a:p>
                <a:r>
                  <a:rPr lang="en-US" altLang="ko-KR" sz="700" dirty="0">
                    <a:solidFill>
                      <a:schemeClr val="tx1"/>
                    </a:solidFill>
                  </a:rPr>
                  <a:t>149% | 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리워드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| D-18</a:t>
                </a:r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xmlns="" id="{B3C0FE6C-9934-4CDA-9D8C-67C836C2B08B}"/>
                  </a:ext>
                </a:extLst>
              </p:cNvPr>
              <p:cNvSpPr/>
              <p:nvPr/>
            </p:nvSpPr>
            <p:spPr>
              <a:xfrm>
                <a:off x="1289135" y="2322975"/>
                <a:ext cx="2079367" cy="124073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xmlns="" id="{37933C1A-A1E4-40BC-B5C7-C6CF8129EF2C}"/>
                </a:ext>
              </a:extLst>
            </p:cNvPr>
            <p:cNvGrpSpPr/>
            <p:nvPr/>
          </p:nvGrpSpPr>
          <p:grpSpPr>
            <a:xfrm>
              <a:off x="1289132" y="2322971"/>
              <a:ext cx="2079370" cy="1259303"/>
              <a:chOff x="1289132" y="2322971"/>
              <a:chExt cx="2079370" cy="1259303"/>
            </a:xfrm>
          </p:grpSpPr>
          <p:cxnSp>
            <p:nvCxnSpPr>
              <p:cNvPr id="50" name="직선 연결선 49">
                <a:extLst>
                  <a:ext uri="{FF2B5EF4-FFF2-40B4-BE49-F238E27FC236}">
                    <a16:creationId xmlns:a16="http://schemas.microsoft.com/office/drawing/2014/main" xmlns="" id="{6FCAF67A-66D1-4FB3-98D7-360F38EF73C3}"/>
                  </a:ext>
                </a:extLst>
              </p:cNvPr>
              <p:cNvCxnSpPr/>
              <p:nvPr/>
            </p:nvCxnSpPr>
            <p:spPr>
              <a:xfrm>
                <a:off x="1289132" y="2322973"/>
                <a:ext cx="2079370" cy="125930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1" name="직선 연결선 50">
                <a:extLst>
                  <a:ext uri="{FF2B5EF4-FFF2-40B4-BE49-F238E27FC236}">
                    <a16:creationId xmlns:a16="http://schemas.microsoft.com/office/drawing/2014/main" xmlns="" id="{CB9FCF60-863F-487E-98DF-70E5CEDE449F}"/>
                  </a:ext>
                </a:extLst>
              </p:cNvPr>
              <p:cNvCxnSpPr/>
              <p:nvPr/>
            </p:nvCxnSpPr>
            <p:spPr>
              <a:xfrm flipH="1">
                <a:off x="1289138" y="2322971"/>
                <a:ext cx="2079364" cy="125142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xmlns="" id="{62A18DB4-458D-4405-AF44-ABEAF81A218F}"/>
              </a:ext>
            </a:extLst>
          </p:cNvPr>
          <p:cNvGrpSpPr/>
          <p:nvPr/>
        </p:nvGrpSpPr>
        <p:grpSpPr>
          <a:xfrm>
            <a:off x="4251278" y="4008549"/>
            <a:ext cx="1109233" cy="1173266"/>
            <a:chOff x="1289132" y="2322971"/>
            <a:chExt cx="2079370" cy="2500041"/>
          </a:xfrm>
        </p:grpSpPr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xmlns="" id="{8834A7D0-76B4-45F1-B59D-FD8735D4521F}"/>
                </a:ext>
              </a:extLst>
            </p:cNvPr>
            <p:cNvGrpSpPr/>
            <p:nvPr/>
          </p:nvGrpSpPr>
          <p:grpSpPr>
            <a:xfrm>
              <a:off x="1289133" y="2322975"/>
              <a:ext cx="2079369" cy="2500037"/>
              <a:chOff x="1289133" y="2322975"/>
              <a:chExt cx="2079369" cy="2500037"/>
            </a:xfrm>
          </p:grpSpPr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xmlns="" id="{5866C11F-D83C-4D2C-B5A3-F7B5B1E82F04}"/>
                  </a:ext>
                </a:extLst>
              </p:cNvPr>
              <p:cNvSpPr/>
              <p:nvPr/>
            </p:nvSpPr>
            <p:spPr>
              <a:xfrm>
                <a:off x="1289133" y="3563712"/>
                <a:ext cx="2079369" cy="12593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주식회사 메탈로</a:t>
                </a:r>
                <a:endParaRPr lang="en-US" altLang="ko-KR" sz="700" dirty="0">
                  <a:solidFill>
                    <a:schemeClr val="tx1"/>
                  </a:solidFill>
                </a:endParaRPr>
              </a:p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눈앞에서 직접 연주하는 듯한 생생함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&lt;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메탈로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VINCENT&gt; </a:t>
                </a:r>
              </a:p>
              <a:p>
                <a:r>
                  <a:rPr lang="en-US" altLang="ko-KR" sz="700" dirty="0">
                    <a:solidFill>
                      <a:schemeClr val="tx1"/>
                    </a:solidFill>
                  </a:rPr>
                  <a:t>149% | 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리워드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| D-18</a:t>
                </a:r>
              </a:p>
            </p:txBody>
          </p:sp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xmlns="" id="{B3C0FE6C-9934-4CDA-9D8C-67C836C2B08B}"/>
                  </a:ext>
                </a:extLst>
              </p:cNvPr>
              <p:cNvSpPr/>
              <p:nvPr/>
            </p:nvSpPr>
            <p:spPr>
              <a:xfrm>
                <a:off x="1289135" y="2322975"/>
                <a:ext cx="2079367" cy="124073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xmlns="" id="{37933C1A-A1E4-40BC-B5C7-C6CF8129EF2C}"/>
                </a:ext>
              </a:extLst>
            </p:cNvPr>
            <p:cNvGrpSpPr/>
            <p:nvPr/>
          </p:nvGrpSpPr>
          <p:grpSpPr>
            <a:xfrm>
              <a:off x="1289132" y="2322971"/>
              <a:ext cx="2079370" cy="1259303"/>
              <a:chOff x="1289132" y="2322971"/>
              <a:chExt cx="2079370" cy="1259303"/>
            </a:xfrm>
          </p:grpSpPr>
          <p:cxnSp>
            <p:nvCxnSpPr>
              <p:cNvPr id="57" name="직선 연결선 56">
                <a:extLst>
                  <a:ext uri="{FF2B5EF4-FFF2-40B4-BE49-F238E27FC236}">
                    <a16:creationId xmlns:a16="http://schemas.microsoft.com/office/drawing/2014/main" xmlns="" id="{6FCAF67A-66D1-4FB3-98D7-360F38EF73C3}"/>
                  </a:ext>
                </a:extLst>
              </p:cNvPr>
              <p:cNvCxnSpPr/>
              <p:nvPr/>
            </p:nvCxnSpPr>
            <p:spPr>
              <a:xfrm>
                <a:off x="1289132" y="2322973"/>
                <a:ext cx="2079370" cy="125930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 58">
                <a:extLst>
                  <a:ext uri="{FF2B5EF4-FFF2-40B4-BE49-F238E27FC236}">
                    <a16:creationId xmlns:a16="http://schemas.microsoft.com/office/drawing/2014/main" xmlns="" id="{CB9FCF60-863F-487E-98DF-70E5CEDE449F}"/>
                  </a:ext>
                </a:extLst>
              </p:cNvPr>
              <p:cNvCxnSpPr/>
              <p:nvPr/>
            </p:nvCxnSpPr>
            <p:spPr>
              <a:xfrm flipH="1">
                <a:off x="1289138" y="2322971"/>
                <a:ext cx="2079364" cy="125142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3863" y="5868411"/>
            <a:ext cx="2875949" cy="381276"/>
          </a:xfrm>
          <a:prstGeom prst="rect">
            <a:avLst/>
          </a:prstGeom>
        </p:spPr>
      </p:pic>
      <p:sp>
        <p:nvSpPr>
          <p:cNvPr id="66" name="Google Shape;168;g7c553259d1_0_81"/>
          <p:cNvSpPr/>
          <p:nvPr/>
        </p:nvSpPr>
        <p:spPr>
          <a:xfrm>
            <a:off x="2786181" y="1471990"/>
            <a:ext cx="2775746" cy="4785935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lang="ko-KR" altLang="en-US" sz="1200" dirty="0"/>
          </a:p>
        </p:txBody>
      </p:sp>
      <p:sp>
        <p:nvSpPr>
          <p:cNvPr id="173" name="Google Shape;173;g7c553259d1_0_81"/>
          <p:cNvSpPr/>
          <p:nvPr/>
        </p:nvSpPr>
        <p:spPr>
          <a:xfrm>
            <a:off x="3039882" y="5267495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65" name="그룹 64"/>
          <p:cNvGrpSpPr/>
          <p:nvPr/>
        </p:nvGrpSpPr>
        <p:grpSpPr>
          <a:xfrm>
            <a:off x="5164457" y="5354370"/>
            <a:ext cx="321944" cy="330760"/>
            <a:chOff x="7563211" y="5982547"/>
            <a:chExt cx="541818" cy="477983"/>
          </a:xfrm>
        </p:grpSpPr>
        <p:sp>
          <p:nvSpPr>
            <p:cNvPr id="67" name="타원 66"/>
            <p:cNvSpPr/>
            <p:nvPr/>
          </p:nvSpPr>
          <p:spPr>
            <a:xfrm>
              <a:off x="7563211" y="5982547"/>
              <a:ext cx="541818" cy="477983"/>
            </a:xfrm>
            <a:prstGeom prst="ellipse">
              <a:avLst/>
            </a:prstGeom>
            <a:solidFill>
              <a:srgbClr val="DC7F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타원형 설명선 67"/>
            <p:cNvSpPr/>
            <p:nvPr/>
          </p:nvSpPr>
          <p:spPr>
            <a:xfrm>
              <a:off x="7667914" y="6068423"/>
              <a:ext cx="341938" cy="281616"/>
            </a:xfrm>
            <a:prstGeom prst="wedgeEllipseCallou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860987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user_a_sh_main_3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메인화면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106401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투자 프로젝트 페이지 연결 버튼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200" b="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200" b="0" u="none" strike="noStrike" cap="none" dirty="0" smtClean="0">
                          <a:solidFill>
                            <a:schemeClr val="dk1"/>
                          </a:solidFill>
                        </a:rPr>
                        <a:t> 투자 프로젝트 페이지로 이동</a:t>
                      </a:r>
                      <a:endParaRPr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314946" y="866579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8" name="Google Shape;168;g7c553259d1_0_81"/>
          <p:cNvSpPr/>
          <p:nvPr/>
        </p:nvSpPr>
        <p:spPr>
          <a:xfrm>
            <a:off x="298846" y="1303942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lang="ko-KR" altLang="en-US" sz="1200" dirty="0"/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xmlns="" id="{62A18DB4-458D-4405-AF44-ABEAF81A218F}"/>
              </a:ext>
            </a:extLst>
          </p:cNvPr>
          <p:cNvGrpSpPr/>
          <p:nvPr/>
        </p:nvGrpSpPr>
        <p:grpSpPr>
          <a:xfrm>
            <a:off x="3018818" y="2609311"/>
            <a:ext cx="1109233" cy="1173266"/>
            <a:chOff x="1289132" y="2322971"/>
            <a:chExt cx="2079370" cy="2500041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xmlns="" id="{8834A7D0-76B4-45F1-B59D-FD8735D4521F}"/>
                </a:ext>
              </a:extLst>
            </p:cNvPr>
            <p:cNvGrpSpPr/>
            <p:nvPr/>
          </p:nvGrpSpPr>
          <p:grpSpPr>
            <a:xfrm>
              <a:off x="1289133" y="2322975"/>
              <a:ext cx="2079369" cy="2500037"/>
              <a:chOff x="1289133" y="2322975"/>
              <a:chExt cx="2079369" cy="2500037"/>
            </a:xfrm>
          </p:grpSpPr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xmlns="" id="{5866C11F-D83C-4D2C-B5A3-F7B5B1E82F04}"/>
                  </a:ext>
                </a:extLst>
              </p:cNvPr>
              <p:cNvSpPr/>
              <p:nvPr/>
            </p:nvSpPr>
            <p:spPr>
              <a:xfrm>
                <a:off x="1289133" y="3563712"/>
                <a:ext cx="2079369" cy="12593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주식회사 메탈로</a:t>
                </a:r>
                <a:endParaRPr lang="en-US" altLang="ko-KR" sz="700" dirty="0">
                  <a:solidFill>
                    <a:schemeClr val="tx1"/>
                  </a:solidFill>
                </a:endParaRPr>
              </a:p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눈앞에서 직접 연주하는 듯한 생생함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&lt;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메탈로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VINCENT&gt; </a:t>
                </a:r>
              </a:p>
              <a:p>
                <a:r>
                  <a:rPr lang="en-US" altLang="ko-KR" sz="700" dirty="0">
                    <a:solidFill>
                      <a:schemeClr val="tx1"/>
                    </a:solidFill>
                  </a:rPr>
                  <a:t>149% | 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리워드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| D-18</a:t>
                </a:r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xmlns="" id="{B3C0FE6C-9934-4CDA-9D8C-67C836C2B08B}"/>
                  </a:ext>
                </a:extLst>
              </p:cNvPr>
              <p:cNvSpPr/>
              <p:nvPr/>
            </p:nvSpPr>
            <p:spPr>
              <a:xfrm>
                <a:off x="1289135" y="2322975"/>
                <a:ext cx="2079367" cy="124073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xmlns="" id="{37933C1A-A1E4-40BC-B5C7-C6CF8129EF2C}"/>
                </a:ext>
              </a:extLst>
            </p:cNvPr>
            <p:cNvGrpSpPr/>
            <p:nvPr/>
          </p:nvGrpSpPr>
          <p:grpSpPr>
            <a:xfrm>
              <a:off x="1289132" y="2322971"/>
              <a:ext cx="2079370" cy="1259303"/>
              <a:chOff x="1289132" y="2322971"/>
              <a:chExt cx="2079370" cy="1259303"/>
            </a:xfrm>
          </p:grpSpPr>
          <p:cxnSp>
            <p:nvCxnSpPr>
              <p:cNvPr id="34" name="직선 연결선 33">
                <a:extLst>
                  <a:ext uri="{FF2B5EF4-FFF2-40B4-BE49-F238E27FC236}">
                    <a16:creationId xmlns:a16="http://schemas.microsoft.com/office/drawing/2014/main" xmlns="" id="{6FCAF67A-66D1-4FB3-98D7-360F38EF73C3}"/>
                  </a:ext>
                </a:extLst>
              </p:cNvPr>
              <p:cNvCxnSpPr/>
              <p:nvPr/>
            </p:nvCxnSpPr>
            <p:spPr>
              <a:xfrm>
                <a:off x="1289132" y="2322973"/>
                <a:ext cx="2079370" cy="125930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" name="직선 연결선 34">
                <a:extLst>
                  <a:ext uri="{FF2B5EF4-FFF2-40B4-BE49-F238E27FC236}">
                    <a16:creationId xmlns:a16="http://schemas.microsoft.com/office/drawing/2014/main" xmlns="" id="{CB9FCF60-863F-487E-98DF-70E5CEDE449F}"/>
                  </a:ext>
                </a:extLst>
              </p:cNvPr>
              <p:cNvCxnSpPr/>
              <p:nvPr/>
            </p:nvCxnSpPr>
            <p:spPr>
              <a:xfrm flipH="1">
                <a:off x="1289138" y="2322971"/>
                <a:ext cx="2079364" cy="125142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xmlns="" id="{62A18DB4-458D-4405-AF44-ABEAF81A218F}"/>
              </a:ext>
            </a:extLst>
          </p:cNvPr>
          <p:cNvGrpSpPr/>
          <p:nvPr/>
        </p:nvGrpSpPr>
        <p:grpSpPr>
          <a:xfrm>
            <a:off x="4251278" y="2609311"/>
            <a:ext cx="1109233" cy="1173266"/>
            <a:chOff x="1289132" y="2322971"/>
            <a:chExt cx="2079370" cy="2500041"/>
          </a:xfrm>
        </p:grpSpPr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xmlns="" id="{8834A7D0-76B4-45F1-B59D-FD8735D4521F}"/>
                </a:ext>
              </a:extLst>
            </p:cNvPr>
            <p:cNvGrpSpPr/>
            <p:nvPr/>
          </p:nvGrpSpPr>
          <p:grpSpPr>
            <a:xfrm>
              <a:off x="1289133" y="2322975"/>
              <a:ext cx="2079369" cy="2500037"/>
              <a:chOff x="1289133" y="2322975"/>
              <a:chExt cx="2079369" cy="2500037"/>
            </a:xfrm>
          </p:grpSpPr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xmlns="" id="{5866C11F-D83C-4D2C-B5A3-F7B5B1E82F04}"/>
                  </a:ext>
                </a:extLst>
              </p:cNvPr>
              <p:cNvSpPr/>
              <p:nvPr/>
            </p:nvSpPr>
            <p:spPr>
              <a:xfrm>
                <a:off x="1289133" y="3563712"/>
                <a:ext cx="2079369" cy="12593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주식회사 메탈로</a:t>
                </a:r>
                <a:endParaRPr lang="en-US" altLang="ko-KR" sz="700" dirty="0">
                  <a:solidFill>
                    <a:schemeClr val="tx1"/>
                  </a:solidFill>
                </a:endParaRPr>
              </a:p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눈앞에서 직접 연주하는 듯한 생생함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&lt;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메탈로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VINCENT&gt; </a:t>
                </a:r>
              </a:p>
              <a:p>
                <a:r>
                  <a:rPr lang="en-US" altLang="ko-KR" sz="700" dirty="0">
                    <a:solidFill>
                      <a:schemeClr val="tx1"/>
                    </a:solidFill>
                  </a:rPr>
                  <a:t>149% | 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리워드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| D-18</a:t>
                </a:r>
              </a:p>
            </p:txBody>
          </p: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xmlns="" id="{B3C0FE6C-9934-4CDA-9D8C-67C836C2B08B}"/>
                  </a:ext>
                </a:extLst>
              </p:cNvPr>
              <p:cNvSpPr/>
              <p:nvPr/>
            </p:nvSpPr>
            <p:spPr>
              <a:xfrm>
                <a:off x="1289135" y="2322975"/>
                <a:ext cx="2079367" cy="124073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xmlns="" id="{37933C1A-A1E4-40BC-B5C7-C6CF8129EF2C}"/>
                </a:ext>
              </a:extLst>
            </p:cNvPr>
            <p:cNvGrpSpPr/>
            <p:nvPr/>
          </p:nvGrpSpPr>
          <p:grpSpPr>
            <a:xfrm>
              <a:off x="1289132" y="2322971"/>
              <a:ext cx="2079370" cy="1259303"/>
              <a:chOff x="1289132" y="2322971"/>
              <a:chExt cx="2079370" cy="1259303"/>
            </a:xfrm>
          </p:grpSpPr>
          <p:cxnSp>
            <p:nvCxnSpPr>
              <p:cNvPr id="41" name="직선 연결선 40">
                <a:extLst>
                  <a:ext uri="{FF2B5EF4-FFF2-40B4-BE49-F238E27FC236}">
                    <a16:creationId xmlns:a16="http://schemas.microsoft.com/office/drawing/2014/main" xmlns="" id="{6FCAF67A-66D1-4FB3-98D7-360F38EF73C3}"/>
                  </a:ext>
                </a:extLst>
              </p:cNvPr>
              <p:cNvCxnSpPr/>
              <p:nvPr/>
            </p:nvCxnSpPr>
            <p:spPr>
              <a:xfrm>
                <a:off x="1289132" y="2322973"/>
                <a:ext cx="2079370" cy="125930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2" name="직선 연결선 41">
                <a:extLst>
                  <a:ext uri="{FF2B5EF4-FFF2-40B4-BE49-F238E27FC236}">
                    <a16:creationId xmlns:a16="http://schemas.microsoft.com/office/drawing/2014/main" xmlns="" id="{CB9FCF60-863F-487E-98DF-70E5CEDE449F}"/>
                  </a:ext>
                </a:extLst>
              </p:cNvPr>
              <p:cNvCxnSpPr/>
              <p:nvPr/>
            </p:nvCxnSpPr>
            <p:spPr>
              <a:xfrm flipH="1">
                <a:off x="1289138" y="2322971"/>
                <a:ext cx="2079364" cy="125142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45" name="직사각형 44">
            <a:extLst>
              <a:ext uri="{FF2B5EF4-FFF2-40B4-BE49-F238E27FC236}">
                <a16:creationId xmlns:a16="http://schemas.microsoft.com/office/drawing/2014/main" xmlns="" id="{02DFCA5E-27E6-453B-A74E-8FFA6D4493D2}"/>
              </a:ext>
            </a:extLst>
          </p:cNvPr>
          <p:cNvSpPr/>
          <p:nvPr/>
        </p:nvSpPr>
        <p:spPr>
          <a:xfrm>
            <a:off x="2923863" y="2278408"/>
            <a:ext cx="99899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 dirty="0" smtClean="0"/>
              <a:t>투자 프로젝트</a:t>
            </a:r>
            <a:endParaRPr lang="en-US" altLang="ko-KR" sz="1000" b="1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3863" y="1480227"/>
            <a:ext cx="2484747" cy="612184"/>
          </a:xfrm>
          <a:prstGeom prst="rect">
            <a:avLst/>
          </a:prstGeom>
        </p:spPr>
      </p:pic>
      <p:sp>
        <p:nvSpPr>
          <p:cNvPr id="46" name="직사각형 45">
            <a:extLst>
              <a:ext uri="{FF2B5EF4-FFF2-40B4-BE49-F238E27FC236}">
                <a16:creationId xmlns:a16="http://schemas.microsoft.com/office/drawing/2014/main" xmlns="" id="{B3C0FE6C-9934-4CDA-9D8C-67C836C2B08B}"/>
              </a:ext>
            </a:extLst>
          </p:cNvPr>
          <p:cNvSpPr/>
          <p:nvPr/>
        </p:nvSpPr>
        <p:spPr>
          <a:xfrm>
            <a:off x="3002342" y="5261602"/>
            <a:ext cx="2358169" cy="304713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투자 프로젝트 </a:t>
            </a:r>
            <a:r>
              <a:rPr lang="ko-KR" altLang="en-US" sz="900" dirty="0" err="1" smtClean="0">
                <a:solidFill>
                  <a:schemeClr val="tx1"/>
                </a:solidFill>
              </a:rPr>
              <a:t>더보기</a:t>
            </a:r>
            <a:endParaRPr lang="en-US" altLang="ko-KR" sz="900" dirty="0">
              <a:solidFill>
                <a:schemeClr val="tx1"/>
              </a:solidFill>
            </a:endParaRP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xmlns="" id="{62A18DB4-458D-4405-AF44-ABEAF81A218F}"/>
              </a:ext>
            </a:extLst>
          </p:cNvPr>
          <p:cNvGrpSpPr/>
          <p:nvPr/>
        </p:nvGrpSpPr>
        <p:grpSpPr>
          <a:xfrm>
            <a:off x="3018818" y="3926169"/>
            <a:ext cx="1109233" cy="1173266"/>
            <a:chOff x="1289132" y="2322971"/>
            <a:chExt cx="2079370" cy="2500041"/>
          </a:xfrm>
        </p:grpSpPr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xmlns="" id="{8834A7D0-76B4-45F1-B59D-FD8735D4521F}"/>
                </a:ext>
              </a:extLst>
            </p:cNvPr>
            <p:cNvGrpSpPr/>
            <p:nvPr/>
          </p:nvGrpSpPr>
          <p:grpSpPr>
            <a:xfrm>
              <a:off x="1289133" y="2322975"/>
              <a:ext cx="2079369" cy="2500037"/>
              <a:chOff x="1289133" y="2322975"/>
              <a:chExt cx="2079369" cy="2500037"/>
            </a:xfrm>
          </p:grpSpPr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xmlns="" id="{5866C11F-D83C-4D2C-B5A3-F7B5B1E82F04}"/>
                  </a:ext>
                </a:extLst>
              </p:cNvPr>
              <p:cNvSpPr/>
              <p:nvPr/>
            </p:nvSpPr>
            <p:spPr>
              <a:xfrm>
                <a:off x="1289133" y="3563712"/>
                <a:ext cx="2079369" cy="12593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주식회사 메탈로</a:t>
                </a:r>
                <a:endParaRPr lang="en-US" altLang="ko-KR" sz="700" dirty="0">
                  <a:solidFill>
                    <a:schemeClr val="tx1"/>
                  </a:solidFill>
                </a:endParaRPr>
              </a:p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눈앞에서 직접 연주하는 듯한 생생함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&lt;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메탈로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VINCENT&gt; </a:t>
                </a:r>
              </a:p>
              <a:p>
                <a:r>
                  <a:rPr lang="en-US" altLang="ko-KR" sz="700" dirty="0">
                    <a:solidFill>
                      <a:schemeClr val="tx1"/>
                    </a:solidFill>
                  </a:rPr>
                  <a:t>149% | 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리워드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| D-18</a:t>
                </a:r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xmlns="" id="{B3C0FE6C-9934-4CDA-9D8C-67C836C2B08B}"/>
                  </a:ext>
                </a:extLst>
              </p:cNvPr>
              <p:cNvSpPr/>
              <p:nvPr/>
            </p:nvSpPr>
            <p:spPr>
              <a:xfrm>
                <a:off x="1289135" y="2322975"/>
                <a:ext cx="2079367" cy="124073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xmlns="" id="{37933C1A-A1E4-40BC-B5C7-C6CF8129EF2C}"/>
                </a:ext>
              </a:extLst>
            </p:cNvPr>
            <p:cNvGrpSpPr/>
            <p:nvPr/>
          </p:nvGrpSpPr>
          <p:grpSpPr>
            <a:xfrm>
              <a:off x="1289132" y="2322971"/>
              <a:ext cx="2079370" cy="1259303"/>
              <a:chOff x="1289132" y="2322971"/>
              <a:chExt cx="2079370" cy="1259303"/>
            </a:xfrm>
          </p:grpSpPr>
          <p:cxnSp>
            <p:nvCxnSpPr>
              <p:cNvPr id="50" name="직선 연결선 49">
                <a:extLst>
                  <a:ext uri="{FF2B5EF4-FFF2-40B4-BE49-F238E27FC236}">
                    <a16:creationId xmlns:a16="http://schemas.microsoft.com/office/drawing/2014/main" xmlns="" id="{6FCAF67A-66D1-4FB3-98D7-360F38EF73C3}"/>
                  </a:ext>
                </a:extLst>
              </p:cNvPr>
              <p:cNvCxnSpPr/>
              <p:nvPr/>
            </p:nvCxnSpPr>
            <p:spPr>
              <a:xfrm>
                <a:off x="1289132" y="2322973"/>
                <a:ext cx="2079370" cy="125930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1" name="직선 연결선 50">
                <a:extLst>
                  <a:ext uri="{FF2B5EF4-FFF2-40B4-BE49-F238E27FC236}">
                    <a16:creationId xmlns:a16="http://schemas.microsoft.com/office/drawing/2014/main" xmlns="" id="{CB9FCF60-863F-487E-98DF-70E5CEDE449F}"/>
                  </a:ext>
                </a:extLst>
              </p:cNvPr>
              <p:cNvCxnSpPr/>
              <p:nvPr/>
            </p:nvCxnSpPr>
            <p:spPr>
              <a:xfrm flipH="1">
                <a:off x="1289138" y="2322971"/>
                <a:ext cx="2079364" cy="125142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xmlns="" id="{62A18DB4-458D-4405-AF44-ABEAF81A218F}"/>
              </a:ext>
            </a:extLst>
          </p:cNvPr>
          <p:cNvGrpSpPr/>
          <p:nvPr/>
        </p:nvGrpSpPr>
        <p:grpSpPr>
          <a:xfrm>
            <a:off x="4251278" y="3926169"/>
            <a:ext cx="1109233" cy="1173266"/>
            <a:chOff x="1289132" y="2322971"/>
            <a:chExt cx="2079370" cy="2500041"/>
          </a:xfrm>
        </p:grpSpPr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xmlns="" id="{8834A7D0-76B4-45F1-B59D-FD8735D4521F}"/>
                </a:ext>
              </a:extLst>
            </p:cNvPr>
            <p:cNvGrpSpPr/>
            <p:nvPr/>
          </p:nvGrpSpPr>
          <p:grpSpPr>
            <a:xfrm>
              <a:off x="1289133" y="2322975"/>
              <a:ext cx="2079369" cy="2500037"/>
              <a:chOff x="1289133" y="2322975"/>
              <a:chExt cx="2079369" cy="2500037"/>
            </a:xfrm>
          </p:grpSpPr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xmlns="" id="{5866C11F-D83C-4D2C-B5A3-F7B5B1E82F04}"/>
                  </a:ext>
                </a:extLst>
              </p:cNvPr>
              <p:cNvSpPr/>
              <p:nvPr/>
            </p:nvSpPr>
            <p:spPr>
              <a:xfrm>
                <a:off x="1289133" y="3563712"/>
                <a:ext cx="2079369" cy="12593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주식회사 메탈로</a:t>
                </a:r>
                <a:endParaRPr lang="en-US" altLang="ko-KR" sz="700" dirty="0">
                  <a:solidFill>
                    <a:schemeClr val="tx1"/>
                  </a:solidFill>
                </a:endParaRPr>
              </a:p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눈앞에서 직접 연주하는 듯한 생생함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&lt;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메탈로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VINCENT&gt; </a:t>
                </a:r>
              </a:p>
              <a:p>
                <a:r>
                  <a:rPr lang="en-US" altLang="ko-KR" sz="700" dirty="0">
                    <a:solidFill>
                      <a:schemeClr val="tx1"/>
                    </a:solidFill>
                  </a:rPr>
                  <a:t>149% | 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리워드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| D-18</a:t>
                </a:r>
              </a:p>
            </p:txBody>
          </p:sp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xmlns="" id="{B3C0FE6C-9934-4CDA-9D8C-67C836C2B08B}"/>
                  </a:ext>
                </a:extLst>
              </p:cNvPr>
              <p:cNvSpPr/>
              <p:nvPr/>
            </p:nvSpPr>
            <p:spPr>
              <a:xfrm>
                <a:off x="1289135" y="2322975"/>
                <a:ext cx="2079367" cy="124073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xmlns="" id="{37933C1A-A1E4-40BC-B5C7-C6CF8129EF2C}"/>
                </a:ext>
              </a:extLst>
            </p:cNvPr>
            <p:cNvGrpSpPr/>
            <p:nvPr/>
          </p:nvGrpSpPr>
          <p:grpSpPr>
            <a:xfrm>
              <a:off x="1289132" y="2322971"/>
              <a:ext cx="2079370" cy="1259303"/>
              <a:chOff x="1289132" y="2322971"/>
              <a:chExt cx="2079370" cy="1259303"/>
            </a:xfrm>
          </p:grpSpPr>
          <p:cxnSp>
            <p:nvCxnSpPr>
              <p:cNvPr id="57" name="직선 연결선 56">
                <a:extLst>
                  <a:ext uri="{FF2B5EF4-FFF2-40B4-BE49-F238E27FC236}">
                    <a16:creationId xmlns:a16="http://schemas.microsoft.com/office/drawing/2014/main" xmlns="" id="{6FCAF67A-66D1-4FB3-98D7-360F38EF73C3}"/>
                  </a:ext>
                </a:extLst>
              </p:cNvPr>
              <p:cNvCxnSpPr/>
              <p:nvPr/>
            </p:nvCxnSpPr>
            <p:spPr>
              <a:xfrm>
                <a:off x="1289132" y="2322973"/>
                <a:ext cx="2079370" cy="125930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 58">
                <a:extLst>
                  <a:ext uri="{FF2B5EF4-FFF2-40B4-BE49-F238E27FC236}">
                    <a16:creationId xmlns:a16="http://schemas.microsoft.com/office/drawing/2014/main" xmlns="" id="{CB9FCF60-863F-487E-98DF-70E5CEDE449F}"/>
                  </a:ext>
                </a:extLst>
              </p:cNvPr>
              <p:cNvCxnSpPr/>
              <p:nvPr/>
            </p:nvCxnSpPr>
            <p:spPr>
              <a:xfrm flipH="1">
                <a:off x="1289138" y="2322971"/>
                <a:ext cx="2079364" cy="125142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66" name="Google Shape;168;g7c553259d1_0_81"/>
          <p:cNvSpPr/>
          <p:nvPr/>
        </p:nvSpPr>
        <p:spPr>
          <a:xfrm>
            <a:off x="2786181" y="1471990"/>
            <a:ext cx="2775746" cy="4785935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lang="ko-KR" altLang="en-US" sz="12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4419" y="5745333"/>
            <a:ext cx="2703721" cy="495369"/>
          </a:xfrm>
          <a:prstGeom prst="rect">
            <a:avLst/>
          </a:prstGeom>
        </p:spPr>
      </p:pic>
      <p:cxnSp>
        <p:nvCxnSpPr>
          <p:cNvPr id="62" name="직선 연결선 61"/>
          <p:cNvCxnSpPr/>
          <p:nvPr/>
        </p:nvCxnSpPr>
        <p:spPr>
          <a:xfrm>
            <a:off x="2779763" y="5745333"/>
            <a:ext cx="2775746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67" name="그룹 66"/>
          <p:cNvGrpSpPr/>
          <p:nvPr/>
        </p:nvGrpSpPr>
        <p:grpSpPr>
          <a:xfrm>
            <a:off x="5164457" y="5354370"/>
            <a:ext cx="321944" cy="330760"/>
            <a:chOff x="7563211" y="5982547"/>
            <a:chExt cx="541818" cy="477983"/>
          </a:xfrm>
        </p:grpSpPr>
        <p:sp>
          <p:nvSpPr>
            <p:cNvPr id="68" name="타원 67"/>
            <p:cNvSpPr/>
            <p:nvPr/>
          </p:nvSpPr>
          <p:spPr>
            <a:xfrm>
              <a:off x="7563211" y="5982547"/>
              <a:ext cx="541818" cy="477983"/>
            </a:xfrm>
            <a:prstGeom prst="ellipse">
              <a:avLst/>
            </a:prstGeom>
            <a:solidFill>
              <a:srgbClr val="DC7F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타원형 설명선 68"/>
            <p:cNvSpPr/>
            <p:nvPr/>
          </p:nvSpPr>
          <p:spPr>
            <a:xfrm>
              <a:off x="7667914" y="6068423"/>
              <a:ext cx="341938" cy="281616"/>
            </a:xfrm>
            <a:prstGeom prst="wedgeEllipseCallou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529749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user_a_sh_main_4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메인화면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106401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Footer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&amp;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투자위험고지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200" b="0" u="none" strike="noStrike" cap="none" dirty="0" smtClean="0">
                          <a:solidFill>
                            <a:schemeClr val="dk1"/>
                          </a:solidFill>
                        </a:rPr>
                        <a:t>하단 고정</a:t>
                      </a:r>
                      <a:endParaRPr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58" name="Google Shape;168;g7c553259d1_0_81"/>
          <p:cNvSpPr/>
          <p:nvPr/>
        </p:nvSpPr>
        <p:spPr>
          <a:xfrm>
            <a:off x="131601" y="1289960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lang="ko-KR" altLang="en-US" sz="1200" dirty="0">
              <a:solidFill>
                <a:srgbClr val="DC7F0D"/>
              </a:solidFill>
            </a:endParaRPr>
          </a:p>
        </p:txBody>
      </p:sp>
      <p:sp>
        <p:nvSpPr>
          <p:cNvPr id="66" name="Google Shape;168;g7c553259d1_0_81"/>
          <p:cNvSpPr/>
          <p:nvPr/>
        </p:nvSpPr>
        <p:spPr>
          <a:xfrm>
            <a:off x="2791782" y="1485634"/>
            <a:ext cx="2775746" cy="4785935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lang="ko-KR" altLang="en-US" sz="1200" dirty="0"/>
          </a:p>
        </p:txBody>
      </p:sp>
      <p:sp>
        <p:nvSpPr>
          <p:cNvPr id="62" name="직사각형 61"/>
          <p:cNvSpPr/>
          <p:nvPr/>
        </p:nvSpPr>
        <p:spPr>
          <a:xfrm>
            <a:off x="2782868" y="5529833"/>
            <a:ext cx="2775746" cy="738664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>
            <a:spAutoFit/>
          </a:bodyPr>
          <a:lstStyle/>
          <a:p>
            <a:pPr algn="just"/>
            <a:r>
              <a:rPr lang="ko-KR" altLang="en-US" sz="700" b="1" dirty="0" smtClean="0">
                <a:solidFill>
                  <a:schemeClr val="bg1"/>
                </a:solidFill>
              </a:rPr>
              <a:t>투자위험고지</a:t>
            </a:r>
            <a:endParaRPr lang="en-US" altLang="ko-KR" sz="700" b="1" dirty="0" smtClean="0">
              <a:solidFill>
                <a:schemeClr val="bg1"/>
              </a:solidFill>
            </a:endParaRPr>
          </a:p>
          <a:p>
            <a:pPr algn="just"/>
            <a:endParaRPr lang="en-US" altLang="ko-KR" sz="700" b="1" dirty="0" smtClean="0">
              <a:solidFill>
                <a:schemeClr val="bg1"/>
              </a:solidFill>
            </a:endParaRPr>
          </a:p>
          <a:p>
            <a:pPr algn="just"/>
            <a:r>
              <a:rPr lang="ko-KR" altLang="en-US" sz="700" dirty="0" smtClean="0">
                <a:solidFill>
                  <a:schemeClr val="bg1"/>
                </a:solidFill>
              </a:rPr>
              <a:t>투자위험고지비상장기업 </a:t>
            </a:r>
            <a:r>
              <a:rPr lang="ko-KR" altLang="en-US" sz="700" dirty="0">
                <a:solidFill>
                  <a:schemeClr val="bg1"/>
                </a:solidFill>
              </a:rPr>
              <a:t>투자는 원금 손실의 가능성이 크니 </a:t>
            </a:r>
            <a:r>
              <a:rPr lang="ko-KR" altLang="en-US" sz="700" u="sng" dirty="0">
                <a:solidFill>
                  <a:schemeClr val="bg1"/>
                </a:solidFill>
              </a:rPr>
              <a:t>투자 위험 안내</a:t>
            </a:r>
            <a:r>
              <a:rPr lang="ko-KR" altLang="en-US" sz="700" dirty="0">
                <a:solidFill>
                  <a:schemeClr val="bg1"/>
                </a:solidFill>
              </a:rPr>
              <a:t>를 꼭 확인하세요</a:t>
            </a:r>
            <a:r>
              <a:rPr lang="en-US" altLang="ko-KR" sz="700" dirty="0">
                <a:solidFill>
                  <a:schemeClr val="bg1"/>
                </a:solidFill>
              </a:rPr>
              <a:t>. Fun</a:t>
            </a:r>
            <a:r>
              <a:rPr lang="ko-KR" altLang="en-US" sz="700" dirty="0" err="1">
                <a:solidFill>
                  <a:schemeClr val="bg1"/>
                </a:solidFill>
              </a:rPr>
              <a:t>딩</a:t>
            </a:r>
            <a:r>
              <a:rPr lang="ko-KR" altLang="en-US" sz="700" dirty="0">
                <a:solidFill>
                  <a:schemeClr val="bg1"/>
                </a:solidFill>
              </a:rPr>
              <a:t> </a:t>
            </a:r>
            <a:r>
              <a:rPr lang="en-US" altLang="ko-KR" sz="700" dirty="0">
                <a:solidFill>
                  <a:schemeClr val="bg1"/>
                </a:solidFill>
              </a:rPr>
              <a:t>(</a:t>
            </a:r>
            <a:r>
              <a:rPr lang="ko-KR" altLang="en-US" sz="700" dirty="0">
                <a:solidFill>
                  <a:schemeClr val="bg1"/>
                </a:solidFill>
              </a:rPr>
              <a:t>주</a:t>
            </a:r>
            <a:r>
              <a:rPr lang="en-US" altLang="ko-KR" sz="700" dirty="0">
                <a:solidFill>
                  <a:schemeClr val="bg1"/>
                </a:solidFill>
              </a:rPr>
              <a:t>)</a:t>
            </a:r>
            <a:r>
              <a:rPr lang="ko-KR" altLang="en-US" sz="700" dirty="0">
                <a:solidFill>
                  <a:schemeClr val="bg1"/>
                </a:solidFill>
              </a:rPr>
              <a:t>는 </a:t>
            </a:r>
            <a:r>
              <a:rPr lang="ko-KR" altLang="en-US" sz="700" dirty="0" err="1">
                <a:solidFill>
                  <a:schemeClr val="bg1"/>
                </a:solidFill>
              </a:rPr>
              <a:t>크라우드</a:t>
            </a:r>
            <a:r>
              <a:rPr lang="ko-KR" altLang="en-US" sz="700" dirty="0">
                <a:solidFill>
                  <a:schemeClr val="bg1"/>
                </a:solidFill>
              </a:rPr>
              <a:t> </a:t>
            </a:r>
            <a:r>
              <a:rPr lang="ko-KR" altLang="en-US" sz="700" dirty="0" err="1">
                <a:solidFill>
                  <a:schemeClr val="bg1"/>
                </a:solidFill>
              </a:rPr>
              <a:t>펀딩</a:t>
            </a:r>
            <a:r>
              <a:rPr lang="ko-KR" altLang="en-US" sz="700" dirty="0">
                <a:solidFill>
                  <a:schemeClr val="bg1"/>
                </a:solidFill>
              </a:rPr>
              <a:t> 플랫폼을 제공하는 중개자로 자금을 모집하는 당사자가 아니며</a:t>
            </a:r>
            <a:r>
              <a:rPr lang="en-US" altLang="ko-KR" sz="700" dirty="0">
                <a:solidFill>
                  <a:schemeClr val="bg1"/>
                </a:solidFill>
              </a:rPr>
              <a:t>, </a:t>
            </a:r>
            <a:r>
              <a:rPr lang="ko-KR" altLang="en-US" sz="700" dirty="0">
                <a:solidFill>
                  <a:schemeClr val="bg1"/>
                </a:solidFill>
              </a:rPr>
              <a:t>투자손실의 위험을 보전하거나 </a:t>
            </a:r>
            <a:r>
              <a:rPr lang="ko-KR" altLang="en-US" sz="700" dirty="0" err="1">
                <a:solidFill>
                  <a:schemeClr val="bg1"/>
                </a:solidFill>
              </a:rPr>
              <a:t>보상품</a:t>
            </a:r>
            <a:r>
              <a:rPr lang="ko-KR" altLang="en-US" sz="700" dirty="0">
                <a:solidFill>
                  <a:schemeClr val="bg1"/>
                </a:solidFill>
              </a:rPr>
              <a:t> 제공을 보장해 드리지 못합니다</a:t>
            </a:r>
          </a:p>
        </p:txBody>
      </p:sp>
      <p:sp>
        <p:nvSpPr>
          <p:cNvPr id="64" name="직사각형 63"/>
          <p:cNvSpPr/>
          <p:nvPr/>
        </p:nvSpPr>
        <p:spPr>
          <a:xfrm>
            <a:off x="2782868" y="3368299"/>
            <a:ext cx="2775746" cy="1862727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</a:endParaRPr>
          </a:p>
        </p:txBody>
      </p:sp>
      <p:cxnSp>
        <p:nvCxnSpPr>
          <p:cNvPr id="65" name="직선 연결선 64"/>
          <p:cNvCxnSpPr/>
          <p:nvPr/>
        </p:nvCxnSpPr>
        <p:spPr>
          <a:xfrm>
            <a:off x="2800020" y="4481384"/>
            <a:ext cx="2775746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5338" y="4553247"/>
            <a:ext cx="896133" cy="896133"/>
          </a:xfrm>
          <a:prstGeom prst="rect">
            <a:avLst/>
          </a:prstGeom>
        </p:spPr>
      </p:pic>
      <p:graphicFrame>
        <p:nvGraphicFramePr>
          <p:cNvPr id="68" name="표 67"/>
          <p:cNvGraphicFramePr>
            <a:graphicFrameLocks noGrp="1"/>
          </p:cNvGraphicFramePr>
          <p:nvPr>
            <p:extLst/>
          </p:nvPr>
        </p:nvGraphicFramePr>
        <p:xfrm>
          <a:off x="3831491" y="4605073"/>
          <a:ext cx="1960101" cy="79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0101"/>
              </a:tblGrid>
              <a:tr h="14454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 err="1" smtClean="0">
                          <a:solidFill>
                            <a:schemeClr val="tx1"/>
                          </a:solidFill>
                        </a:rPr>
                        <a:t>Ezen</a:t>
                      </a:r>
                      <a:r>
                        <a:rPr lang="en-US" altLang="ko-KR" sz="700" baseline="0" dirty="0" smtClean="0">
                          <a:solidFill>
                            <a:schemeClr val="tx1"/>
                          </a:solidFill>
                        </a:rPr>
                        <a:t> Funding </a:t>
                      </a:r>
                      <a:r>
                        <a:rPr lang="ko-KR" altLang="en-US" sz="700" baseline="0" dirty="0" smtClean="0">
                          <a:solidFill>
                            <a:schemeClr val="tx1"/>
                          </a:solidFill>
                        </a:rPr>
                        <a:t>㈜</a:t>
                      </a:r>
                      <a:endParaRPr lang="ko-KR" altLang="en-US" sz="70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4454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smtClean="0">
                          <a:solidFill>
                            <a:schemeClr val="tx1"/>
                          </a:solidFill>
                        </a:rPr>
                        <a:t>사업자등록번호 </a:t>
                      </a:r>
                      <a:r>
                        <a:rPr lang="en-US" altLang="ko-KR" sz="700" dirty="0" smtClean="0">
                          <a:solidFill>
                            <a:schemeClr val="tx1"/>
                          </a:solidFill>
                        </a:rPr>
                        <a:t>220-88-37661</a:t>
                      </a:r>
                      <a:endParaRPr lang="ko-KR" altLang="en-US" sz="70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44547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700" dirty="0" smtClean="0"/>
                        <a:t>서울특별시 종로구 미려빌딩</a:t>
                      </a:r>
                      <a:r>
                        <a:rPr lang="en-US" altLang="ko-KR" sz="700" dirty="0" smtClean="0"/>
                        <a:t>6</a:t>
                      </a:r>
                      <a:r>
                        <a:rPr lang="ko-KR" altLang="en-US" sz="700" dirty="0" smtClean="0"/>
                        <a:t>층</a:t>
                      </a:r>
                      <a:endParaRPr lang="ko-KR" altLang="en-US" sz="700" dirty="0"/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44547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700" dirty="0" smtClean="0"/>
                        <a:t>© WADIZ Platform Co., Ltd.</a:t>
                      </a:r>
                      <a:endParaRPr lang="ko-KR" altLang="en-US" sz="700" dirty="0"/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15" name="직사각형 114">
            <a:extLst>
              <a:ext uri="{FF2B5EF4-FFF2-40B4-BE49-F238E27FC236}">
                <a16:creationId xmlns:a16="http://schemas.microsoft.com/office/drawing/2014/main" xmlns="" id="{B3C0FE6C-9934-4CDA-9D8C-67C836C2B08B}"/>
              </a:ext>
            </a:extLst>
          </p:cNvPr>
          <p:cNvSpPr/>
          <p:nvPr/>
        </p:nvSpPr>
        <p:spPr>
          <a:xfrm>
            <a:off x="3018353" y="3920863"/>
            <a:ext cx="2358169" cy="304713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투자 프로젝트 </a:t>
            </a:r>
            <a:r>
              <a:rPr lang="ko-KR" altLang="en-US" sz="900" dirty="0" err="1" smtClean="0">
                <a:solidFill>
                  <a:schemeClr val="tx1"/>
                </a:solidFill>
              </a:rPr>
              <a:t>더보기</a:t>
            </a:r>
            <a:endParaRPr lang="en-US" altLang="ko-KR" sz="900" dirty="0">
              <a:solidFill>
                <a:schemeClr val="tx1"/>
              </a:solidFill>
            </a:endParaRPr>
          </a:p>
        </p:txBody>
      </p:sp>
      <p:grpSp>
        <p:nvGrpSpPr>
          <p:cNvPr id="116" name="그룹 115">
            <a:extLst>
              <a:ext uri="{FF2B5EF4-FFF2-40B4-BE49-F238E27FC236}">
                <a16:creationId xmlns:a16="http://schemas.microsoft.com/office/drawing/2014/main" xmlns="" id="{62A18DB4-458D-4405-AF44-ABEAF81A218F}"/>
              </a:ext>
            </a:extLst>
          </p:cNvPr>
          <p:cNvGrpSpPr/>
          <p:nvPr/>
        </p:nvGrpSpPr>
        <p:grpSpPr>
          <a:xfrm>
            <a:off x="3034829" y="2585430"/>
            <a:ext cx="1109233" cy="1173266"/>
            <a:chOff x="1289132" y="2322971"/>
            <a:chExt cx="2079370" cy="2500041"/>
          </a:xfrm>
        </p:grpSpPr>
        <p:grpSp>
          <p:nvGrpSpPr>
            <p:cNvPr id="117" name="그룹 116">
              <a:extLst>
                <a:ext uri="{FF2B5EF4-FFF2-40B4-BE49-F238E27FC236}">
                  <a16:creationId xmlns:a16="http://schemas.microsoft.com/office/drawing/2014/main" xmlns="" id="{8834A7D0-76B4-45F1-B59D-FD8735D4521F}"/>
                </a:ext>
              </a:extLst>
            </p:cNvPr>
            <p:cNvGrpSpPr/>
            <p:nvPr/>
          </p:nvGrpSpPr>
          <p:grpSpPr>
            <a:xfrm>
              <a:off x="1289133" y="2322975"/>
              <a:ext cx="2079369" cy="2500037"/>
              <a:chOff x="1289133" y="2322975"/>
              <a:chExt cx="2079369" cy="2500037"/>
            </a:xfrm>
          </p:grpSpPr>
          <p:sp>
            <p:nvSpPr>
              <p:cNvPr id="121" name="직사각형 120">
                <a:extLst>
                  <a:ext uri="{FF2B5EF4-FFF2-40B4-BE49-F238E27FC236}">
                    <a16:creationId xmlns:a16="http://schemas.microsoft.com/office/drawing/2014/main" xmlns="" id="{5866C11F-D83C-4D2C-B5A3-F7B5B1E82F04}"/>
                  </a:ext>
                </a:extLst>
              </p:cNvPr>
              <p:cNvSpPr/>
              <p:nvPr/>
            </p:nvSpPr>
            <p:spPr>
              <a:xfrm>
                <a:off x="1289133" y="3563712"/>
                <a:ext cx="2079369" cy="12593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주식회사 메탈로</a:t>
                </a:r>
                <a:endParaRPr lang="en-US" altLang="ko-KR" sz="700" dirty="0">
                  <a:solidFill>
                    <a:schemeClr val="tx1"/>
                  </a:solidFill>
                </a:endParaRPr>
              </a:p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눈앞에서 직접 연주하는 듯한 생생함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&lt;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메탈로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VINCENT&gt; </a:t>
                </a:r>
              </a:p>
              <a:p>
                <a:r>
                  <a:rPr lang="en-US" altLang="ko-KR" sz="700" dirty="0">
                    <a:solidFill>
                      <a:schemeClr val="tx1"/>
                    </a:solidFill>
                  </a:rPr>
                  <a:t>149% | 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리워드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| D-18</a:t>
                </a:r>
              </a:p>
            </p:txBody>
          </p:sp>
          <p:sp>
            <p:nvSpPr>
              <p:cNvPr id="122" name="직사각형 121">
                <a:extLst>
                  <a:ext uri="{FF2B5EF4-FFF2-40B4-BE49-F238E27FC236}">
                    <a16:creationId xmlns:a16="http://schemas.microsoft.com/office/drawing/2014/main" xmlns="" id="{B3C0FE6C-9934-4CDA-9D8C-67C836C2B08B}"/>
                  </a:ext>
                </a:extLst>
              </p:cNvPr>
              <p:cNvSpPr/>
              <p:nvPr/>
            </p:nvSpPr>
            <p:spPr>
              <a:xfrm>
                <a:off x="1289135" y="2322975"/>
                <a:ext cx="2079367" cy="124073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18" name="그룹 117">
              <a:extLst>
                <a:ext uri="{FF2B5EF4-FFF2-40B4-BE49-F238E27FC236}">
                  <a16:creationId xmlns:a16="http://schemas.microsoft.com/office/drawing/2014/main" xmlns="" id="{37933C1A-A1E4-40BC-B5C7-C6CF8129EF2C}"/>
                </a:ext>
              </a:extLst>
            </p:cNvPr>
            <p:cNvGrpSpPr/>
            <p:nvPr/>
          </p:nvGrpSpPr>
          <p:grpSpPr>
            <a:xfrm>
              <a:off x="1289132" y="2322971"/>
              <a:ext cx="2079370" cy="1259303"/>
              <a:chOff x="1289132" y="2322971"/>
              <a:chExt cx="2079370" cy="1259303"/>
            </a:xfrm>
          </p:grpSpPr>
          <p:cxnSp>
            <p:nvCxnSpPr>
              <p:cNvPr id="119" name="직선 연결선 118">
                <a:extLst>
                  <a:ext uri="{FF2B5EF4-FFF2-40B4-BE49-F238E27FC236}">
                    <a16:creationId xmlns:a16="http://schemas.microsoft.com/office/drawing/2014/main" xmlns="" id="{6FCAF67A-66D1-4FB3-98D7-360F38EF73C3}"/>
                  </a:ext>
                </a:extLst>
              </p:cNvPr>
              <p:cNvCxnSpPr/>
              <p:nvPr/>
            </p:nvCxnSpPr>
            <p:spPr>
              <a:xfrm>
                <a:off x="1289132" y="2322973"/>
                <a:ext cx="2079370" cy="125930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0" name="직선 연결선 119">
                <a:extLst>
                  <a:ext uri="{FF2B5EF4-FFF2-40B4-BE49-F238E27FC236}">
                    <a16:creationId xmlns:a16="http://schemas.microsoft.com/office/drawing/2014/main" xmlns="" id="{CB9FCF60-863F-487E-98DF-70E5CEDE449F}"/>
                  </a:ext>
                </a:extLst>
              </p:cNvPr>
              <p:cNvCxnSpPr/>
              <p:nvPr/>
            </p:nvCxnSpPr>
            <p:spPr>
              <a:xfrm flipH="1">
                <a:off x="1289138" y="2322971"/>
                <a:ext cx="2079364" cy="125142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23" name="그룹 122">
            <a:extLst>
              <a:ext uri="{FF2B5EF4-FFF2-40B4-BE49-F238E27FC236}">
                <a16:creationId xmlns:a16="http://schemas.microsoft.com/office/drawing/2014/main" xmlns="" id="{62A18DB4-458D-4405-AF44-ABEAF81A218F}"/>
              </a:ext>
            </a:extLst>
          </p:cNvPr>
          <p:cNvGrpSpPr/>
          <p:nvPr/>
        </p:nvGrpSpPr>
        <p:grpSpPr>
          <a:xfrm>
            <a:off x="4267289" y="2585430"/>
            <a:ext cx="1109233" cy="1173266"/>
            <a:chOff x="1289132" y="2322971"/>
            <a:chExt cx="2079370" cy="2500041"/>
          </a:xfrm>
        </p:grpSpPr>
        <p:grpSp>
          <p:nvGrpSpPr>
            <p:cNvPr id="124" name="그룹 123">
              <a:extLst>
                <a:ext uri="{FF2B5EF4-FFF2-40B4-BE49-F238E27FC236}">
                  <a16:creationId xmlns:a16="http://schemas.microsoft.com/office/drawing/2014/main" xmlns="" id="{8834A7D0-76B4-45F1-B59D-FD8735D4521F}"/>
                </a:ext>
              </a:extLst>
            </p:cNvPr>
            <p:cNvGrpSpPr/>
            <p:nvPr/>
          </p:nvGrpSpPr>
          <p:grpSpPr>
            <a:xfrm>
              <a:off x="1289133" y="2322975"/>
              <a:ext cx="2079369" cy="2500037"/>
              <a:chOff x="1289133" y="2322975"/>
              <a:chExt cx="2079369" cy="2500037"/>
            </a:xfrm>
          </p:grpSpPr>
          <p:sp>
            <p:nvSpPr>
              <p:cNvPr id="128" name="직사각형 127">
                <a:extLst>
                  <a:ext uri="{FF2B5EF4-FFF2-40B4-BE49-F238E27FC236}">
                    <a16:creationId xmlns:a16="http://schemas.microsoft.com/office/drawing/2014/main" xmlns="" id="{5866C11F-D83C-4D2C-B5A3-F7B5B1E82F04}"/>
                  </a:ext>
                </a:extLst>
              </p:cNvPr>
              <p:cNvSpPr/>
              <p:nvPr/>
            </p:nvSpPr>
            <p:spPr>
              <a:xfrm>
                <a:off x="1289133" y="3563712"/>
                <a:ext cx="2079369" cy="12593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주식회사 메탈로</a:t>
                </a:r>
                <a:endParaRPr lang="en-US" altLang="ko-KR" sz="700" dirty="0">
                  <a:solidFill>
                    <a:schemeClr val="tx1"/>
                  </a:solidFill>
                </a:endParaRPr>
              </a:p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눈앞에서 직접 연주하는 듯한 생생함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&lt;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메탈로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VINCENT&gt; </a:t>
                </a:r>
              </a:p>
              <a:p>
                <a:r>
                  <a:rPr lang="en-US" altLang="ko-KR" sz="700" dirty="0">
                    <a:solidFill>
                      <a:schemeClr val="tx1"/>
                    </a:solidFill>
                  </a:rPr>
                  <a:t>149% | 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리워드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| D-18</a:t>
                </a:r>
              </a:p>
            </p:txBody>
          </p:sp>
          <p:sp>
            <p:nvSpPr>
              <p:cNvPr id="129" name="직사각형 128">
                <a:extLst>
                  <a:ext uri="{FF2B5EF4-FFF2-40B4-BE49-F238E27FC236}">
                    <a16:creationId xmlns:a16="http://schemas.microsoft.com/office/drawing/2014/main" xmlns="" id="{B3C0FE6C-9934-4CDA-9D8C-67C836C2B08B}"/>
                  </a:ext>
                </a:extLst>
              </p:cNvPr>
              <p:cNvSpPr/>
              <p:nvPr/>
            </p:nvSpPr>
            <p:spPr>
              <a:xfrm>
                <a:off x="1289135" y="2322975"/>
                <a:ext cx="2079367" cy="124073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25" name="그룹 124">
              <a:extLst>
                <a:ext uri="{FF2B5EF4-FFF2-40B4-BE49-F238E27FC236}">
                  <a16:creationId xmlns:a16="http://schemas.microsoft.com/office/drawing/2014/main" xmlns="" id="{37933C1A-A1E4-40BC-B5C7-C6CF8129EF2C}"/>
                </a:ext>
              </a:extLst>
            </p:cNvPr>
            <p:cNvGrpSpPr/>
            <p:nvPr/>
          </p:nvGrpSpPr>
          <p:grpSpPr>
            <a:xfrm>
              <a:off x="1289132" y="2322971"/>
              <a:ext cx="2079370" cy="1259303"/>
              <a:chOff x="1289132" y="2322971"/>
              <a:chExt cx="2079370" cy="1259303"/>
            </a:xfrm>
          </p:grpSpPr>
          <p:cxnSp>
            <p:nvCxnSpPr>
              <p:cNvPr id="126" name="직선 연결선 125">
                <a:extLst>
                  <a:ext uri="{FF2B5EF4-FFF2-40B4-BE49-F238E27FC236}">
                    <a16:creationId xmlns:a16="http://schemas.microsoft.com/office/drawing/2014/main" xmlns="" id="{6FCAF67A-66D1-4FB3-98D7-360F38EF73C3}"/>
                  </a:ext>
                </a:extLst>
              </p:cNvPr>
              <p:cNvCxnSpPr/>
              <p:nvPr/>
            </p:nvCxnSpPr>
            <p:spPr>
              <a:xfrm>
                <a:off x="1289132" y="2322973"/>
                <a:ext cx="2079370" cy="125930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7" name="직선 연결선 126">
                <a:extLst>
                  <a:ext uri="{FF2B5EF4-FFF2-40B4-BE49-F238E27FC236}">
                    <a16:creationId xmlns:a16="http://schemas.microsoft.com/office/drawing/2014/main" xmlns="" id="{CB9FCF60-863F-487E-98DF-70E5CEDE449F}"/>
                  </a:ext>
                </a:extLst>
              </p:cNvPr>
              <p:cNvCxnSpPr/>
              <p:nvPr/>
            </p:nvCxnSpPr>
            <p:spPr>
              <a:xfrm flipH="1">
                <a:off x="1289138" y="2322971"/>
                <a:ext cx="2079364" cy="125142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3639" y="1490192"/>
            <a:ext cx="2492762" cy="971550"/>
          </a:xfrm>
          <a:prstGeom prst="rect">
            <a:avLst/>
          </a:prstGeom>
        </p:spPr>
      </p:pic>
      <p:sp>
        <p:nvSpPr>
          <p:cNvPr id="173" name="Google Shape;173;g7c553259d1_0_81"/>
          <p:cNvSpPr/>
          <p:nvPr/>
        </p:nvSpPr>
        <p:spPr>
          <a:xfrm>
            <a:off x="2558804" y="5327307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5164457" y="5354370"/>
            <a:ext cx="321944" cy="330760"/>
            <a:chOff x="7563211" y="5982547"/>
            <a:chExt cx="541818" cy="477983"/>
          </a:xfrm>
        </p:grpSpPr>
        <p:sp>
          <p:nvSpPr>
            <p:cNvPr id="31" name="타원 30"/>
            <p:cNvSpPr/>
            <p:nvPr/>
          </p:nvSpPr>
          <p:spPr>
            <a:xfrm>
              <a:off x="7563211" y="5982547"/>
              <a:ext cx="541818" cy="477983"/>
            </a:xfrm>
            <a:prstGeom prst="ellipse">
              <a:avLst/>
            </a:prstGeom>
            <a:solidFill>
              <a:srgbClr val="DC7F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타원형 설명선 31"/>
            <p:cNvSpPr/>
            <p:nvPr/>
          </p:nvSpPr>
          <p:spPr>
            <a:xfrm>
              <a:off x="7667914" y="6068423"/>
              <a:ext cx="341938" cy="281616"/>
            </a:xfrm>
            <a:prstGeom prst="wedgeEllipseCallou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666751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4293" y="0"/>
            <a:ext cx="3368560" cy="685800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4377" y="1042813"/>
            <a:ext cx="4887007" cy="4344006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2644346" y="2166551"/>
            <a:ext cx="667265" cy="6260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/>
          <p:cNvCxnSpPr/>
          <p:nvPr/>
        </p:nvCxnSpPr>
        <p:spPr>
          <a:xfrm flipV="1">
            <a:off x="3311611" y="1993557"/>
            <a:ext cx="2622766" cy="25537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6125459" y="1400432"/>
            <a:ext cx="2046476" cy="2141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4478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2448" y="1231967"/>
            <a:ext cx="5255219" cy="412262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4964" y="0"/>
            <a:ext cx="33967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635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37"/>
            <a:ext cx="12192000" cy="6858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-326049"/>
            <a:ext cx="9143280" cy="2386800"/>
          </a:xfrm>
        </p:spPr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주제 </a:t>
            </a:r>
            <a:r>
              <a:rPr lang="ko-KR" altLang="en-US" dirty="0"/>
              <a:t>선정 </a:t>
            </a:r>
            <a:r>
              <a:rPr lang="ko-KR" altLang="en-US" dirty="0" smtClean="0"/>
              <a:t>이유</a:t>
            </a:r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491" y="1501123"/>
            <a:ext cx="1992904" cy="206084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3338" y="1501124"/>
            <a:ext cx="1853914" cy="2060844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80750" y="1376416"/>
            <a:ext cx="1489100" cy="1159852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12774" y="4489733"/>
            <a:ext cx="5987196" cy="226351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58322" y="2774394"/>
            <a:ext cx="2332224" cy="2238935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8671825">
            <a:off x="2069048" y="4832885"/>
            <a:ext cx="1178546" cy="959673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99036" y="3891629"/>
            <a:ext cx="1436837" cy="1232629"/>
          </a:xfrm>
          <a:prstGeom prst="rect">
            <a:avLst/>
          </a:prstGeom>
        </p:spPr>
      </p:pic>
      <p:grpSp>
        <p:nvGrpSpPr>
          <p:cNvPr id="19" name="그룹 18"/>
          <p:cNvGrpSpPr/>
          <p:nvPr/>
        </p:nvGrpSpPr>
        <p:grpSpPr>
          <a:xfrm>
            <a:off x="7198404" y="576233"/>
            <a:ext cx="4762500" cy="5893659"/>
            <a:chOff x="838200" y="773841"/>
            <a:chExt cx="4762500" cy="5893659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200" y="1905000"/>
              <a:ext cx="4762500" cy="47625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</p:pic>
        <p:sp>
          <p:nvSpPr>
            <p:cNvPr id="17" name="제목 1"/>
            <p:cNvSpPr txBox="1">
              <a:spLocks/>
            </p:cNvSpPr>
            <p:nvPr/>
          </p:nvSpPr>
          <p:spPr>
            <a:xfrm>
              <a:off x="1787657" y="773841"/>
              <a:ext cx="2739302" cy="1548978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altLang="ko-KR" dirty="0" smtClean="0"/>
                <a:t>CROWD FUNDING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479238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1103" y="0"/>
            <a:ext cx="3364454" cy="6858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7742" y="940600"/>
            <a:ext cx="3629532" cy="451548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351004" y="1622854"/>
            <a:ext cx="3632887" cy="182056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017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admin_w_sh_login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로그인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177187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배경 이미지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200" b="0" u="none" strike="noStrike" cap="none" dirty="0" smtClean="0">
                          <a:solidFill>
                            <a:schemeClr val="dk1"/>
                          </a:solidFill>
                        </a:rPr>
                        <a:t>배경 이미지 삽입</a:t>
                      </a:r>
                      <a:endParaRPr lang="en-US" altLang="ko-KR" sz="12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로그인 버튼</a:t>
                      </a:r>
                      <a:endParaRPr lang="en-US" altLang="ko-KR" sz="16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200" u="none" strike="noStrike" cap="none" dirty="0" err="1" smtClean="0">
                          <a:solidFill>
                            <a:schemeClr val="dk1"/>
                          </a:solidFill>
                        </a:rPr>
                        <a:t>메인페이지로</a:t>
                      </a: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 이동</a:t>
                      </a:r>
                      <a:endParaRPr lang="en-US" altLang="ko-KR" sz="12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45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tx2">
              <a:lumMod val="75000"/>
            </a:schemeClr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lang="ko-KR" altLang="en-US" sz="1200" dirty="0"/>
          </a:p>
        </p:txBody>
      </p:sp>
      <p:sp>
        <p:nvSpPr>
          <p:cNvPr id="2" name="직사각형 1"/>
          <p:cNvSpPr/>
          <p:nvPr/>
        </p:nvSpPr>
        <p:spPr>
          <a:xfrm>
            <a:off x="2971800" y="3777456"/>
            <a:ext cx="2362200" cy="4000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300" dirty="0" smtClean="0">
                <a:solidFill>
                  <a:schemeClr val="bg2">
                    <a:lumMod val="50000"/>
                  </a:schemeClr>
                </a:solidFill>
              </a:rPr>
              <a:t>비밀번호</a:t>
            </a:r>
            <a:endParaRPr lang="ko-KR" altLang="en-US" sz="13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2971800" y="3181350"/>
            <a:ext cx="2362200" cy="4000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300" dirty="0" smtClean="0">
                <a:solidFill>
                  <a:schemeClr val="bg2">
                    <a:lumMod val="50000"/>
                  </a:schemeClr>
                </a:solidFill>
              </a:rPr>
              <a:t>아이디</a:t>
            </a:r>
            <a:endParaRPr lang="ko-KR" altLang="en-US" sz="13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2971800" y="4335912"/>
            <a:ext cx="2362200" cy="400050"/>
          </a:xfrm>
          <a:prstGeom prst="rect">
            <a:avLst/>
          </a:prstGeom>
          <a:solidFill>
            <a:srgbClr val="DC7F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 smtClean="0">
                <a:solidFill>
                  <a:schemeClr val="bg1"/>
                </a:solidFill>
              </a:rPr>
              <a:t>로그인</a:t>
            </a:r>
            <a:endParaRPr lang="ko-KR" altLang="en-US" sz="1300" b="1" dirty="0">
              <a:solidFill>
                <a:schemeClr val="bg1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2781300" y="2570163"/>
            <a:ext cx="2362200" cy="4000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 smtClean="0">
                <a:solidFill>
                  <a:schemeClr val="bg1"/>
                </a:solidFill>
              </a:rPr>
              <a:t>로그인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50" name="Google Shape;173;g7c553259d1_0_81"/>
          <p:cNvSpPr/>
          <p:nvPr/>
        </p:nvSpPr>
        <p:spPr>
          <a:xfrm>
            <a:off x="1132868" y="1957179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1" name="Google Shape;174;g7c553259d1_0_81"/>
          <p:cNvSpPr/>
          <p:nvPr/>
        </p:nvSpPr>
        <p:spPr>
          <a:xfrm>
            <a:off x="2478600" y="4373637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526728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657" y="1169772"/>
            <a:ext cx="7743253" cy="4366054"/>
          </a:xfrm>
          <a:prstGeom prst="rect">
            <a:avLst/>
          </a:prstGeom>
        </p:spPr>
      </p:pic>
      <p:grpSp>
        <p:nvGrpSpPr>
          <p:cNvPr id="7" name="그룹 6"/>
          <p:cNvGrpSpPr/>
          <p:nvPr/>
        </p:nvGrpSpPr>
        <p:grpSpPr>
          <a:xfrm>
            <a:off x="8398046" y="237762"/>
            <a:ext cx="3734833" cy="3900052"/>
            <a:chOff x="8398046" y="237762"/>
            <a:chExt cx="3734833" cy="3900052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436663" y="2651707"/>
              <a:ext cx="3696216" cy="1486107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398046" y="237762"/>
              <a:ext cx="2791215" cy="2200582"/>
            </a:xfrm>
            <a:prstGeom prst="rect">
              <a:avLst/>
            </a:prstGeom>
          </p:spPr>
        </p:pic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36663" y="4891084"/>
            <a:ext cx="2152950" cy="1467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304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admin_w_sh_main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메인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>
            <p:extLst/>
          </p:nvPr>
        </p:nvGraphicFramePr>
        <p:xfrm>
          <a:off x="9309046" y="175250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9789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45" name="Google Shape;168;g7c553259d1_0_81"/>
          <p:cNvSpPr/>
          <p:nvPr/>
        </p:nvSpPr>
        <p:spPr>
          <a:xfrm>
            <a:off x="157954" y="1245493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lang="ko-KR" altLang="en-US" sz="1200" dirty="0"/>
          </a:p>
        </p:txBody>
      </p:sp>
      <p:sp>
        <p:nvSpPr>
          <p:cNvPr id="51" name="Google Shape;174;g7c553259d1_0_81"/>
          <p:cNvSpPr/>
          <p:nvPr/>
        </p:nvSpPr>
        <p:spPr>
          <a:xfrm>
            <a:off x="6331337" y="1348257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3" name="Google Shape;169;g7c553259d1_0_81"/>
          <p:cNvGraphicFramePr/>
          <p:nvPr>
            <p:extLst/>
          </p:nvPr>
        </p:nvGraphicFramePr>
        <p:xfrm>
          <a:off x="8509686" y="1289960"/>
          <a:ext cx="3532000" cy="460333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메뉴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200" b="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200" b="0" u="none" strike="noStrike" cap="none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200" b="0" u="none" strike="noStrike" cap="none" dirty="0" err="1" smtClean="0">
                          <a:solidFill>
                            <a:schemeClr val="dk1"/>
                          </a:solidFill>
                        </a:rPr>
                        <a:t>드롭다운하여</a:t>
                      </a:r>
                      <a:r>
                        <a:rPr lang="ko-KR" altLang="en-US" sz="1200" b="0" u="none" strike="noStrike" cap="none" dirty="0" smtClean="0">
                          <a:solidFill>
                            <a:schemeClr val="dk1"/>
                          </a:solidFill>
                        </a:rPr>
                        <a:t> 세부 메뉴 표시</a:t>
                      </a:r>
                      <a:endParaRPr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접속자명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/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로그아웃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접속자명 표시 및 삼각형 버튼 </a:t>
                      </a:r>
                      <a:r>
                        <a:rPr lang="ko-KR" altLang="en-US" sz="120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 로그아웃 버튼 표시</a:t>
                      </a:r>
                      <a:endParaRPr lang="en-US" altLang="ko-KR" sz="12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슬라이드 배너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20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en-US" altLang="ko-KR" sz="1200" u="none" strike="noStrike" cap="none" dirty="0" smtClean="0">
                          <a:solidFill>
                            <a:schemeClr val="dk1"/>
                          </a:solidFill>
                        </a:rPr>
                        <a:t>/</a:t>
                      </a: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자동 배너 이미지 변경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추천 프로젝트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카테고리 무관하게 추천 프로젝트 노출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추천 프로젝트 동영상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프로젝트 동영상 노출</a:t>
                      </a:r>
                      <a:r>
                        <a:rPr lang="en-US" altLang="ko-KR" sz="1200" u="none" strike="noStrike" cap="none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20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 바로 재생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 smtClean="0"/>
                        <a:t>6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dirty="0" smtClean="0"/>
                        <a:t>실시간 랭킹</a:t>
                      </a:r>
                      <a:endParaRPr lang="en-US" altLang="ko-KR" sz="1500" dirty="0" smtClean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 smtClean="0"/>
                        <a:t>투자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err="1" smtClean="0"/>
                        <a:t>리워드</a:t>
                      </a:r>
                      <a:r>
                        <a:rPr lang="ko-KR" altLang="en-US" sz="1200" dirty="0" smtClean="0"/>
                        <a:t> 각각 </a:t>
                      </a:r>
                      <a:r>
                        <a:rPr lang="ko-KR" altLang="en-US" sz="1200" dirty="0" err="1" smtClean="0"/>
                        <a:t>모금액</a:t>
                      </a:r>
                      <a:r>
                        <a:rPr lang="ko-KR" altLang="en-US" sz="1200" dirty="0" smtClean="0"/>
                        <a:t> 순으로 랭킹</a:t>
                      </a:r>
                      <a:r>
                        <a:rPr lang="ko-KR" altLang="en-US" sz="1200" baseline="0" dirty="0" smtClean="0"/>
                        <a:t> 노출</a:t>
                      </a:r>
                      <a:endParaRPr sz="12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graphicFrame>
        <p:nvGraphicFramePr>
          <p:cNvPr id="4" name="표 3"/>
          <p:cNvGraphicFramePr>
            <a:graphicFrameLocks noGrp="1"/>
          </p:cNvGraphicFramePr>
          <p:nvPr>
            <p:extLst/>
          </p:nvPr>
        </p:nvGraphicFramePr>
        <p:xfrm>
          <a:off x="167479" y="1261381"/>
          <a:ext cx="1661321" cy="5329925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661321"/>
              </a:tblGrid>
              <a:tr h="5293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bg1"/>
                          </a:solidFill>
                        </a:rPr>
                        <a:t>ADMIN</a:t>
                      </a:r>
                      <a:endParaRPr lang="ko-KR" alt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7F0D"/>
                    </a:solidFill>
                  </a:tcPr>
                </a:tc>
              </a:tr>
              <a:tr h="171450"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</a:rPr>
                        <a:t>통계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</a:rPr>
                        <a:t>회원관리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</a:rPr>
                        <a:t>프로젝트 관리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</a:rPr>
                        <a:t>결제 관리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</a:rPr>
                        <a:t>커뮤니티 관리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1" dirty="0" err="1" smtClean="0">
                          <a:solidFill>
                            <a:schemeClr val="bg1"/>
                          </a:solidFill>
                        </a:rPr>
                        <a:t>메인화면</a:t>
                      </a:r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</a:rPr>
                        <a:t> 관리</a:t>
                      </a:r>
                      <a:endParaRPr lang="en-US" altLang="ko-KR" sz="1000" b="1" dirty="0" smtClean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</a:tr>
              <a:tr h="2314578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7" name="직선 연결선 6"/>
          <p:cNvCxnSpPr/>
          <p:nvPr/>
        </p:nvCxnSpPr>
        <p:spPr>
          <a:xfrm>
            <a:off x="1819275" y="1778782"/>
            <a:ext cx="637087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3649" y="1298972"/>
            <a:ext cx="404221" cy="398903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7125000" y="1364363"/>
            <a:ext cx="684803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300" dirty="0" smtClean="0">
                <a:solidFill>
                  <a:schemeClr val="dk1"/>
                </a:solidFill>
              </a:rPr>
              <a:t>유서희</a:t>
            </a:r>
            <a:endParaRPr lang="ko-KR" altLang="en-US" sz="1300" dirty="0"/>
          </a:p>
        </p:txBody>
      </p:sp>
      <p:sp>
        <p:nvSpPr>
          <p:cNvPr id="22" name="이등변 삼각형 21"/>
          <p:cNvSpPr/>
          <p:nvPr/>
        </p:nvSpPr>
        <p:spPr>
          <a:xfrm rot="10800000">
            <a:off x="7823162" y="1465930"/>
            <a:ext cx="106030" cy="101035"/>
          </a:xfrm>
          <a:prstGeom prst="triangl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Google Shape;173;g7c553259d1_0_81"/>
          <p:cNvSpPr/>
          <p:nvPr/>
        </p:nvSpPr>
        <p:spPr>
          <a:xfrm>
            <a:off x="1409093" y="1887187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869403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209" y="1153298"/>
            <a:ext cx="7753385" cy="438253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3937" y="708454"/>
            <a:ext cx="3358673" cy="173965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43937" y="3072713"/>
            <a:ext cx="3202259" cy="3380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595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그림 3"/>
          <p:cNvPicPr/>
          <p:nvPr/>
        </p:nvPicPr>
        <p:blipFill>
          <a:blip r:embed="rId2"/>
          <a:stretch/>
        </p:blipFill>
        <p:spPr>
          <a:xfrm>
            <a:off x="2160" y="0"/>
            <a:ext cx="12186720" cy="6857280"/>
          </a:xfrm>
          <a:prstGeom prst="rect">
            <a:avLst/>
          </a:prstGeom>
          <a:ln>
            <a:noFill/>
          </a:ln>
        </p:spPr>
      </p:pic>
      <p:sp>
        <p:nvSpPr>
          <p:cNvPr id="254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latin typeface="맑은 고딕"/>
              </a:rPr>
              <a:t>6. </a:t>
            </a:r>
            <a:r>
              <a:rPr lang="en-US" altLang="ko-KR" sz="4400" spc="-1" dirty="0" err="1">
                <a:solidFill>
                  <a:srgbClr val="000000"/>
                </a:solidFill>
                <a:latin typeface="맑은 고딕"/>
              </a:rPr>
              <a:t>화면</a:t>
            </a:r>
            <a:r>
              <a:rPr lang="en-US" altLang="ko-KR" sz="4400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altLang="ko-KR" sz="4400" spc="-1" dirty="0" err="1">
                <a:solidFill>
                  <a:srgbClr val="000000"/>
                </a:solidFill>
                <a:latin typeface="맑은 고딕"/>
              </a:rPr>
              <a:t>구현</a:t>
            </a:r>
            <a:r>
              <a:rPr lang="en-US" altLang="ko-KR" sz="4400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altLang="ko-KR" sz="4400" spc="-1" dirty="0" err="1">
                <a:solidFill>
                  <a:srgbClr val="000000"/>
                </a:solidFill>
                <a:latin typeface="맑은 고딕"/>
              </a:rPr>
              <a:t>현황</a:t>
            </a:r>
            <a:r>
              <a:rPr lang="en-US" altLang="ko-KR" sz="4400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ko-KR" altLang="en-US" sz="4400" spc="-1" dirty="0">
                <a:solidFill>
                  <a:srgbClr val="000000"/>
                </a:solidFill>
                <a:latin typeface="맑은 고딕"/>
              </a:rPr>
              <a:t>및 </a:t>
            </a:r>
            <a:r>
              <a:rPr lang="en-US" altLang="ko-KR" sz="4400" spc="-1" dirty="0">
                <a:solidFill>
                  <a:srgbClr val="000000"/>
                </a:solidFill>
                <a:latin typeface="맑은 고딕"/>
              </a:rPr>
              <a:t>SQL </a:t>
            </a:r>
            <a:r>
              <a:rPr lang="ko-KR" altLang="en-US" sz="4400" spc="-1" dirty="0">
                <a:solidFill>
                  <a:srgbClr val="000000"/>
                </a:solidFill>
                <a:latin typeface="맑은 고딕"/>
              </a:rPr>
              <a:t>작성 소개</a:t>
            </a:r>
            <a:endParaRPr lang="en-US" sz="4400" b="0" strike="noStrike" spc="-1" dirty="0">
              <a:latin typeface="Noto Sans CJK JP"/>
            </a:endParaRPr>
          </a:p>
        </p:txBody>
      </p:sp>
      <p:sp>
        <p:nvSpPr>
          <p:cNvPr id="255" name="CustomShape 2"/>
          <p:cNvSpPr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권기범</a:t>
            </a:r>
            <a:endParaRPr lang="en-US" sz="2800" b="0" strike="noStrike" spc="-1">
              <a:latin typeface="Noto Sans CJK JP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2800" b="0" strike="noStrike" spc="-1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User_공지사항</a:t>
            </a:r>
            <a:endParaRPr lang="en-US" sz="2800" b="0" strike="noStrike" spc="-1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User_Q&amp;A</a:t>
            </a:r>
            <a:endParaRPr lang="en-US" sz="2800" b="0" strike="noStrike" spc="-1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User_펀딩하는 방법 &amp; FAQ</a:t>
            </a:r>
            <a:endParaRPr lang="en-US" sz="2800" b="0" strike="noStrike" spc="-1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Admind_공지사항 관리</a:t>
            </a:r>
            <a:endParaRPr lang="en-US" sz="2800" b="0" strike="noStrike" spc="-1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Admind_Q&amp;A 관리</a:t>
            </a:r>
            <a:endParaRPr lang="en-US" sz="2800" b="0" strike="noStrike" spc="-1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Admind_펀딩하는 방법 &amp; FAQ 관리</a:t>
            </a:r>
            <a:endParaRPr lang="en-US" sz="2800" b="0" strike="noStrike" spc="-1">
              <a:latin typeface="Noto Sans CJK JP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/>
                <a:gridCol w="2680550"/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user_w_kb_NocticeBoard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공지사항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531119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/>
                <a:gridCol w="3149100"/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공지사항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클릭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해당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공지글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클릭하면 해당 공지사항 내용 페이지로 이동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286" y="1711946"/>
            <a:ext cx="7067550" cy="446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534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938" y="4590662"/>
            <a:ext cx="5332983" cy="206002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0622"/>
            <a:ext cx="12192000" cy="410570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9325" y="4801523"/>
            <a:ext cx="5305425" cy="81915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52132" y="4114412"/>
            <a:ext cx="8220075" cy="47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13902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/>
                <a:gridCol w="2680550"/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user_w_kb_NoticeContent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공지사항 내용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531119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/>
                <a:gridCol w="3149100"/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목록 버튼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목록 버튼 누르면 공지사항 게시판으로 이동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279" y="1539855"/>
            <a:ext cx="6716575" cy="4559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023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261" y="150314"/>
            <a:ext cx="11048912" cy="447935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4292" y="2194727"/>
            <a:ext cx="6505575" cy="390525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799070" y="150315"/>
            <a:ext cx="3385752" cy="2359620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화살표 연결선 5"/>
          <p:cNvCxnSpPr>
            <a:stCxn id="4" idx="3"/>
            <a:endCxn id="3" idx="1"/>
          </p:cNvCxnSpPr>
          <p:nvPr/>
        </p:nvCxnSpPr>
        <p:spPr>
          <a:xfrm>
            <a:off x="4184822" y="1330125"/>
            <a:ext cx="769470" cy="1059865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8167421" y="559837"/>
            <a:ext cx="3385752" cy="681134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/>
          <p:cNvCxnSpPr>
            <a:stCxn id="10" idx="2"/>
          </p:cNvCxnSpPr>
          <p:nvPr/>
        </p:nvCxnSpPr>
        <p:spPr>
          <a:xfrm flipH="1">
            <a:off x="9797143" y="1240971"/>
            <a:ext cx="63154" cy="953755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799070" y="3054331"/>
            <a:ext cx="10416326" cy="752559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4513" y="2585252"/>
            <a:ext cx="5594047" cy="485775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9070" y="4668985"/>
            <a:ext cx="5895975" cy="657225"/>
          </a:xfrm>
          <a:prstGeom prst="rect">
            <a:avLst/>
          </a:prstGeom>
        </p:spPr>
      </p:pic>
      <p:cxnSp>
        <p:nvCxnSpPr>
          <p:cNvPr id="17" name="직선 화살표 연결선 16"/>
          <p:cNvCxnSpPr/>
          <p:nvPr/>
        </p:nvCxnSpPr>
        <p:spPr>
          <a:xfrm>
            <a:off x="3629608" y="3806890"/>
            <a:ext cx="121298" cy="822775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그림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9070" y="5365529"/>
            <a:ext cx="1714500" cy="67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708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그림 3"/>
          <p:cNvPicPr/>
          <p:nvPr/>
        </p:nvPicPr>
        <p:blipFill>
          <a:blip r:embed="rId2"/>
          <a:stretch/>
        </p:blipFill>
        <p:spPr>
          <a:xfrm>
            <a:off x="2160" y="0"/>
            <a:ext cx="12186720" cy="6857280"/>
          </a:xfrm>
          <a:prstGeom prst="rect">
            <a:avLst/>
          </a:prstGeom>
          <a:ln>
            <a:noFill/>
          </a:ln>
        </p:spPr>
      </p:pic>
      <p:sp>
        <p:nvSpPr>
          <p:cNvPr id="102" name="CustomShape 1"/>
          <p:cNvSpPr/>
          <p:nvPr/>
        </p:nvSpPr>
        <p:spPr>
          <a:xfrm>
            <a:off x="838080" y="4716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맑은 고딕"/>
              </a:rPr>
              <a:t>2. 기능 흐름도</a:t>
            </a:r>
            <a:endParaRPr lang="en-US" sz="4400" b="0" strike="noStrike" spc="-1">
              <a:latin typeface="Noto Sans CJK JP"/>
            </a:endParaRPr>
          </a:p>
        </p:txBody>
      </p:sp>
      <p:pic>
        <p:nvPicPr>
          <p:cNvPr id="103" name="Google Shape;55;p13"/>
          <p:cNvPicPr/>
          <p:nvPr/>
        </p:nvPicPr>
        <p:blipFill>
          <a:blip r:embed="rId3"/>
          <a:stretch/>
        </p:blipFill>
        <p:spPr>
          <a:xfrm>
            <a:off x="491760" y="3715560"/>
            <a:ext cx="353160" cy="597600"/>
          </a:xfrm>
          <a:prstGeom prst="rect">
            <a:avLst/>
          </a:prstGeom>
          <a:ln>
            <a:noFill/>
          </a:ln>
        </p:spPr>
      </p:pic>
      <p:sp>
        <p:nvSpPr>
          <p:cNvPr id="104" name="CustomShape 2"/>
          <p:cNvSpPr/>
          <p:nvPr/>
        </p:nvSpPr>
        <p:spPr>
          <a:xfrm>
            <a:off x="276120" y="1957680"/>
            <a:ext cx="745200" cy="518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 algn="ctr">
              <a:lnSpc>
                <a:spcPct val="100000"/>
              </a:lnSpc>
            </a:pPr>
            <a:r>
              <a:rPr lang="en-US" sz="1300" b="1" strike="noStrike" spc="-1">
                <a:solidFill>
                  <a:srgbClr val="000000"/>
                </a:solidFill>
                <a:latin typeface="맑은 고딕"/>
                <a:ea typeface="DejaVu Sans"/>
              </a:rPr>
              <a:t>메이커</a:t>
            </a:r>
            <a:endParaRPr lang="en-US" sz="1300" b="0" strike="noStrike" spc="-1">
              <a:latin typeface="Noto Sans CJK JP"/>
            </a:endParaRPr>
          </a:p>
          <a:p>
            <a:pPr algn="ctr">
              <a:lnSpc>
                <a:spcPct val="100000"/>
              </a:lnSpc>
            </a:pPr>
            <a:r>
              <a:rPr lang="en-US" sz="1300" b="1" strike="noStrike" spc="-1">
                <a:solidFill>
                  <a:srgbClr val="000000"/>
                </a:solidFill>
                <a:latin typeface="맑은 고딕"/>
                <a:ea typeface="DejaVu Sans"/>
              </a:rPr>
              <a:t>회원</a:t>
            </a:r>
            <a:endParaRPr lang="en-US" sz="1300" b="0" strike="noStrike" spc="-1">
              <a:latin typeface="Noto Sans CJK JP"/>
            </a:endParaRPr>
          </a:p>
        </p:txBody>
      </p:sp>
      <p:sp>
        <p:nvSpPr>
          <p:cNvPr id="105" name="CustomShape 3"/>
          <p:cNvSpPr/>
          <p:nvPr/>
        </p:nvSpPr>
        <p:spPr>
          <a:xfrm>
            <a:off x="2010960" y="5350680"/>
            <a:ext cx="2582640" cy="389520"/>
          </a:xfrm>
          <a:prstGeom prst="rect">
            <a:avLst/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 anchor="ctr"/>
          <a:lstStyle/>
          <a:p>
            <a:pPr algn="ctr">
              <a:lnSpc>
                <a:spcPct val="100000"/>
              </a:lnSpc>
            </a:pPr>
            <a:r>
              <a:rPr lang="en-US" sz="13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로그인 / 회원가입</a:t>
            </a:r>
            <a:endParaRPr lang="en-US" sz="1300" b="0" strike="noStrike" spc="-1">
              <a:latin typeface="Noto Sans CJK JP"/>
            </a:endParaRPr>
          </a:p>
        </p:txBody>
      </p:sp>
      <p:sp>
        <p:nvSpPr>
          <p:cNvPr id="106" name="CustomShape 4"/>
          <p:cNvSpPr/>
          <p:nvPr/>
        </p:nvSpPr>
        <p:spPr>
          <a:xfrm>
            <a:off x="2010960" y="2550600"/>
            <a:ext cx="2582640" cy="389520"/>
          </a:xfrm>
          <a:prstGeom prst="rect">
            <a:avLst/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 anchor="ctr"/>
          <a:lstStyle/>
          <a:p>
            <a:pPr algn="ctr">
              <a:lnSpc>
                <a:spcPct val="100000"/>
              </a:lnSpc>
            </a:pPr>
            <a:r>
              <a:rPr lang="en-US" sz="13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등록된 프로젝트 확인</a:t>
            </a:r>
            <a:endParaRPr lang="en-US" sz="1300" b="0" strike="noStrike" spc="-1">
              <a:latin typeface="Noto Sans CJK JP"/>
            </a:endParaRPr>
          </a:p>
        </p:txBody>
      </p:sp>
      <p:sp>
        <p:nvSpPr>
          <p:cNvPr id="107" name="CustomShape 5"/>
          <p:cNvSpPr/>
          <p:nvPr/>
        </p:nvSpPr>
        <p:spPr>
          <a:xfrm>
            <a:off x="2010960" y="3017520"/>
            <a:ext cx="2582640" cy="389520"/>
          </a:xfrm>
          <a:prstGeom prst="rect">
            <a:avLst/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 anchor="ctr"/>
          <a:lstStyle/>
          <a:p>
            <a:pPr algn="ctr">
              <a:lnSpc>
                <a:spcPct val="100000"/>
              </a:lnSpc>
            </a:pPr>
            <a:r>
              <a:rPr lang="en-US" sz="13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관심 프로젝트 등록</a:t>
            </a:r>
            <a:endParaRPr lang="en-US" sz="1300" b="0" strike="noStrike" spc="-1">
              <a:latin typeface="Noto Sans CJK JP"/>
            </a:endParaRPr>
          </a:p>
        </p:txBody>
      </p:sp>
      <p:sp>
        <p:nvSpPr>
          <p:cNvPr id="108" name="CustomShape 6"/>
          <p:cNvSpPr/>
          <p:nvPr/>
        </p:nvSpPr>
        <p:spPr>
          <a:xfrm>
            <a:off x="2010960" y="3484080"/>
            <a:ext cx="2582640" cy="389520"/>
          </a:xfrm>
          <a:prstGeom prst="rect">
            <a:avLst/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 anchor="ctr"/>
          <a:lstStyle/>
          <a:p>
            <a:pPr algn="ctr">
              <a:lnSpc>
                <a:spcPct val="100000"/>
              </a:lnSpc>
            </a:pPr>
            <a:r>
              <a:rPr lang="en-US" sz="13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프로젝트 펀딩</a:t>
            </a:r>
            <a:endParaRPr lang="en-US" sz="1300" b="0" strike="noStrike" spc="-1">
              <a:latin typeface="Noto Sans CJK JP"/>
            </a:endParaRPr>
          </a:p>
        </p:txBody>
      </p:sp>
      <p:sp>
        <p:nvSpPr>
          <p:cNvPr id="109" name="CustomShape 7"/>
          <p:cNvSpPr/>
          <p:nvPr/>
        </p:nvSpPr>
        <p:spPr>
          <a:xfrm>
            <a:off x="2010960" y="1128960"/>
            <a:ext cx="2582640" cy="389520"/>
          </a:xfrm>
          <a:prstGeom prst="rect">
            <a:avLst/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 anchor="ctr"/>
          <a:lstStyle/>
          <a:p>
            <a:pPr algn="ctr">
              <a:lnSpc>
                <a:spcPct val="100000"/>
              </a:lnSpc>
            </a:pPr>
            <a:r>
              <a:rPr lang="en-US" sz="13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프로젝트 등록(투자, 리워드)</a:t>
            </a:r>
            <a:endParaRPr lang="en-US" sz="1300" b="0" strike="noStrike" spc="-1">
              <a:latin typeface="Noto Sans CJK JP"/>
            </a:endParaRPr>
          </a:p>
        </p:txBody>
      </p:sp>
      <p:sp>
        <p:nvSpPr>
          <p:cNvPr id="110" name="CustomShape 8"/>
          <p:cNvSpPr/>
          <p:nvPr/>
        </p:nvSpPr>
        <p:spPr>
          <a:xfrm>
            <a:off x="2010960" y="1595880"/>
            <a:ext cx="2582640" cy="400320"/>
          </a:xfrm>
          <a:prstGeom prst="rect">
            <a:avLst/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 anchor="ctr"/>
          <a:lstStyle/>
          <a:p>
            <a:pPr algn="ctr">
              <a:lnSpc>
                <a:spcPct val="100000"/>
              </a:lnSpc>
            </a:pPr>
            <a:r>
              <a:rPr lang="en-US" sz="13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투자 수익 분배, 리워드 제공</a:t>
            </a:r>
            <a:endParaRPr lang="en-US" sz="1300" b="0" strike="noStrike" spc="-1">
              <a:latin typeface="Noto Sans CJK JP"/>
            </a:endParaRPr>
          </a:p>
        </p:txBody>
      </p:sp>
      <p:sp>
        <p:nvSpPr>
          <p:cNvPr id="111" name="CustomShape 9"/>
          <p:cNvSpPr/>
          <p:nvPr/>
        </p:nvSpPr>
        <p:spPr>
          <a:xfrm>
            <a:off x="2010960" y="3950640"/>
            <a:ext cx="2582640" cy="389520"/>
          </a:xfrm>
          <a:prstGeom prst="rect">
            <a:avLst/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 anchor="ctr"/>
          <a:lstStyle/>
          <a:p>
            <a:pPr algn="ctr">
              <a:lnSpc>
                <a:spcPct val="100000"/>
              </a:lnSpc>
            </a:pPr>
            <a:r>
              <a:rPr lang="en-US" sz="13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프로젝트 신고</a:t>
            </a:r>
            <a:endParaRPr lang="en-US" sz="1300" b="0" strike="noStrike" spc="-1">
              <a:latin typeface="Noto Sans CJK JP"/>
            </a:endParaRPr>
          </a:p>
        </p:txBody>
      </p:sp>
      <p:sp>
        <p:nvSpPr>
          <p:cNvPr id="112" name="CustomShape 10"/>
          <p:cNvSpPr/>
          <p:nvPr/>
        </p:nvSpPr>
        <p:spPr>
          <a:xfrm>
            <a:off x="2010960" y="4884120"/>
            <a:ext cx="2582640" cy="389520"/>
          </a:xfrm>
          <a:prstGeom prst="rect">
            <a:avLst/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 anchor="ctr"/>
          <a:lstStyle/>
          <a:p>
            <a:pPr algn="ctr">
              <a:lnSpc>
                <a:spcPct val="100000"/>
              </a:lnSpc>
            </a:pPr>
            <a:r>
              <a:rPr lang="en-US" sz="13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예치금 결제</a:t>
            </a:r>
            <a:endParaRPr lang="en-US" sz="1300" b="0" strike="noStrike" spc="-1">
              <a:latin typeface="Noto Sans CJK JP"/>
            </a:endParaRPr>
          </a:p>
        </p:txBody>
      </p:sp>
      <p:sp>
        <p:nvSpPr>
          <p:cNvPr id="113" name="CustomShape 11"/>
          <p:cNvSpPr/>
          <p:nvPr/>
        </p:nvSpPr>
        <p:spPr>
          <a:xfrm>
            <a:off x="2010960" y="5817240"/>
            <a:ext cx="2582640" cy="389520"/>
          </a:xfrm>
          <a:prstGeom prst="rect">
            <a:avLst/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 anchor="ctr"/>
          <a:lstStyle/>
          <a:p>
            <a:pPr algn="ctr">
              <a:lnSpc>
                <a:spcPct val="100000"/>
              </a:lnSpc>
            </a:pPr>
            <a:r>
              <a:rPr lang="en-US" sz="13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개인정보관리</a:t>
            </a:r>
            <a:endParaRPr lang="en-US" sz="1300" b="0" strike="noStrike" spc="-1">
              <a:latin typeface="Noto Sans CJK JP"/>
            </a:endParaRPr>
          </a:p>
        </p:txBody>
      </p:sp>
      <p:sp>
        <p:nvSpPr>
          <p:cNvPr id="114" name="CustomShape 12"/>
          <p:cNvSpPr/>
          <p:nvPr/>
        </p:nvSpPr>
        <p:spPr>
          <a:xfrm>
            <a:off x="4853160" y="6392880"/>
            <a:ext cx="1335240" cy="304560"/>
          </a:xfrm>
          <a:prstGeom prst="rect">
            <a:avLst/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 anchor="ctr"/>
          <a:lstStyle/>
          <a:p>
            <a:pPr algn="ctr">
              <a:lnSpc>
                <a:spcPct val="100000"/>
              </a:lnSpc>
            </a:pPr>
            <a:r>
              <a:rPr lang="en-US" sz="13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실시간 채팅</a:t>
            </a:r>
            <a:endParaRPr lang="en-US" sz="1300" b="0" strike="noStrike" spc="-1">
              <a:latin typeface="Noto Sans CJK JP"/>
            </a:endParaRPr>
          </a:p>
        </p:txBody>
      </p:sp>
      <p:sp>
        <p:nvSpPr>
          <p:cNvPr id="115" name="CustomShape 13"/>
          <p:cNvSpPr/>
          <p:nvPr/>
        </p:nvSpPr>
        <p:spPr>
          <a:xfrm>
            <a:off x="2010960" y="4417200"/>
            <a:ext cx="2582640" cy="389520"/>
          </a:xfrm>
          <a:prstGeom prst="rect">
            <a:avLst/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 anchor="ctr"/>
          <a:lstStyle/>
          <a:p>
            <a:pPr algn="ctr">
              <a:lnSpc>
                <a:spcPct val="100000"/>
              </a:lnSpc>
            </a:pPr>
            <a:r>
              <a:rPr lang="en-US" sz="13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게시판 확인</a:t>
            </a:r>
            <a:endParaRPr lang="en-US" sz="1300" b="0" strike="noStrike" spc="-1">
              <a:latin typeface="Noto Sans CJK JP"/>
            </a:endParaRPr>
          </a:p>
        </p:txBody>
      </p:sp>
      <p:pic>
        <p:nvPicPr>
          <p:cNvPr id="116" name="Google Shape;55;p13"/>
          <p:cNvPicPr/>
          <p:nvPr/>
        </p:nvPicPr>
        <p:blipFill>
          <a:blip r:embed="rId3"/>
          <a:stretch/>
        </p:blipFill>
        <p:spPr>
          <a:xfrm>
            <a:off x="491760" y="1461240"/>
            <a:ext cx="353160" cy="597600"/>
          </a:xfrm>
          <a:prstGeom prst="rect">
            <a:avLst/>
          </a:prstGeom>
          <a:ln>
            <a:noFill/>
          </a:ln>
        </p:spPr>
      </p:pic>
      <p:sp>
        <p:nvSpPr>
          <p:cNvPr id="117" name="CustomShape 14"/>
          <p:cNvSpPr/>
          <p:nvPr/>
        </p:nvSpPr>
        <p:spPr>
          <a:xfrm>
            <a:off x="276120" y="4209840"/>
            <a:ext cx="743760" cy="518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 algn="ctr">
              <a:lnSpc>
                <a:spcPct val="100000"/>
              </a:lnSpc>
            </a:pPr>
            <a:r>
              <a:rPr lang="en-US" sz="1300" b="1" strike="noStrike" spc="-1">
                <a:solidFill>
                  <a:srgbClr val="000000"/>
                </a:solidFill>
                <a:latin typeface="맑은 고딕"/>
                <a:ea typeface="DejaVu Sans"/>
              </a:rPr>
              <a:t>서포터</a:t>
            </a:r>
            <a:endParaRPr lang="en-US" sz="1300" b="0" strike="noStrike" spc="-1">
              <a:latin typeface="Noto Sans CJK JP"/>
            </a:endParaRPr>
          </a:p>
          <a:p>
            <a:pPr algn="ctr">
              <a:lnSpc>
                <a:spcPct val="100000"/>
              </a:lnSpc>
            </a:pPr>
            <a:r>
              <a:rPr lang="en-US" sz="1300" b="1" strike="noStrike" spc="-1">
                <a:solidFill>
                  <a:srgbClr val="000000"/>
                </a:solidFill>
                <a:latin typeface="맑은 고딕"/>
                <a:ea typeface="DejaVu Sans"/>
              </a:rPr>
              <a:t>회원</a:t>
            </a:r>
            <a:endParaRPr lang="en-US" sz="1300" b="0" strike="noStrike" spc="-1">
              <a:latin typeface="Noto Sans CJK JP"/>
            </a:endParaRPr>
          </a:p>
        </p:txBody>
      </p:sp>
      <p:sp>
        <p:nvSpPr>
          <p:cNvPr id="118" name="CustomShape 15"/>
          <p:cNvSpPr/>
          <p:nvPr/>
        </p:nvSpPr>
        <p:spPr>
          <a:xfrm flipV="1">
            <a:off x="845640" y="2745000"/>
            <a:ext cx="1164600" cy="12682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5597D3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9" name="CustomShape 16"/>
          <p:cNvSpPr/>
          <p:nvPr/>
        </p:nvSpPr>
        <p:spPr>
          <a:xfrm flipV="1">
            <a:off x="845640" y="3211920"/>
            <a:ext cx="1164600" cy="8017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5597D3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0" name="CustomShape 17"/>
          <p:cNvSpPr/>
          <p:nvPr/>
        </p:nvSpPr>
        <p:spPr>
          <a:xfrm flipV="1">
            <a:off x="845640" y="3678480"/>
            <a:ext cx="1164600" cy="3351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1" name="CustomShape 18"/>
          <p:cNvSpPr/>
          <p:nvPr/>
        </p:nvSpPr>
        <p:spPr>
          <a:xfrm>
            <a:off x="845640" y="4014720"/>
            <a:ext cx="1164600" cy="1303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5597D3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2" name="CustomShape 19"/>
          <p:cNvSpPr/>
          <p:nvPr/>
        </p:nvSpPr>
        <p:spPr>
          <a:xfrm>
            <a:off x="845640" y="4014720"/>
            <a:ext cx="1164600" cy="5968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5597D3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3" name="CustomShape 20"/>
          <p:cNvSpPr/>
          <p:nvPr/>
        </p:nvSpPr>
        <p:spPr>
          <a:xfrm>
            <a:off x="845640" y="4014720"/>
            <a:ext cx="1164600" cy="10634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5597D3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4" name="CustomShape 21"/>
          <p:cNvSpPr/>
          <p:nvPr/>
        </p:nvSpPr>
        <p:spPr>
          <a:xfrm>
            <a:off x="845640" y="4014720"/>
            <a:ext cx="1164600" cy="15300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5597D3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5" name="CustomShape 22"/>
          <p:cNvSpPr/>
          <p:nvPr/>
        </p:nvSpPr>
        <p:spPr>
          <a:xfrm>
            <a:off x="845640" y="4014720"/>
            <a:ext cx="1164600" cy="19969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5597D3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6" name="CustomShape 23"/>
          <p:cNvSpPr/>
          <p:nvPr/>
        </p:nvSpPr>
        <p:spPr>
          <a:xfrm flipV="1">
            <a:off x="845640" y="1323360"/>
            <a:ext cx="1164600" cy="4356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accent2">
                <a:lumMod val="75000"/>
              </a:schemeClr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7" name="CustomShape 24"/>
          <p:cNvSpPr/>
          <p:nvPr/>
        </p:nvSpPr>
        <p:spPr>
          <a:xfrm>
            <a:off x="845640" y="1760400"/>
            <a:ext cx="1164600" cy="352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accent2">
                <a:lumMod val="75000"/>
              </a:schemeClr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8" name="CustomShape 25"/>
          <p:cNvSpPr/>
          <p:nvPr/>
        </p:nvSpPr>
        <p:spPr>
          <a:xfrm>
            <a:off x="2010960" y="2073240"/>
            <a:ext cx="2582640" cy="400320"/>
          </a:xfrm>
          <a:prstGeom prst="rect">
            <a:avLst/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 anchor="ctr"/>
          <a:lstStyle/>
          <a:p>
            <a:pPr algn="ctr">
              <a:lnSpc>
                <a:spcPct val="100000"/>
              </a:lnSpc>
            </a:pPr>
            <a:r>
              <a:rPr lang="en-US" sz="13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프로젝트 의견 교환</a:t>
            </a:r>
            <a:endParaRPr lang="en-US" sz="1300" b="0" strike="noStrike" spc="-1">
              <a:latin typeface="Noto Sans CJK JP"/>
            </a:endParaRPr>
          </a:p>
        </p:txBody>
      </p:sp>
      <p:sp>
        <p:nvSpPr>
          <p:cNvPr id="129" name="CustomShape 26"/>
          <p:cNvSpPr/>
          <p:nvPr/>
        </p:nvSpPr>
        <p:spPr>
          <a:xfrm flipV="1">
            <a:off x="845640" y="2273040"/>
            <a:ext cx="1164600" cy="17402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5597D3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0" name="CustomShape 27"/>
          <p:cNvSpPr/>
          <p:nvPr/>
        </p:nvSpPr>
        <p:spPr>
          <a:xfrm>
            <a:off x="845640" y="1760400"/>
            <a:ext cx="1164600" cy="5126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accent2">
                <a:lumMod val="75000"/>
              </a:schemeClr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1" name="CustomShape 28"/>
          <p:cNvSpPr/>
          <p:nvPr/>
        </p:nvSpPr>
        <p:spPr>
          <a:xfrm flipV="1">
            <a:off x="4594320" y="1795680"/>
            <a:ext cx="11880" cy="1882080"/>
          </a:xfrm>
          <a:prstGeom prst="bentConnector3">
            <a:avLst>
              <a:gd name="adj1" fmla="val 4361543"/>
            </a:avLst>
          </a:prstGeom>
          <a:noFill/>
          <a:ln w="5724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2" name="CustomShape 29"/>
          <p:cNvSpPr/>
          <p:nvPr/>
        </p:nvSpPr>
        <p:spPr>
          <a:xfrm rot="16200000" flipH="1">
            <a:off x="1842480" y="3535200"/>
            <a:ext cx="1815480" cy="4204080"/>
          </a:xfrm>
          <a:prstGeom prst="bentConnector2">
            <a:avLst/>
          </a:prstGeom>
          <a:noFill/>
          <a:ln w="19080">
            <a:solidFill>
              <a:srgbClr val="5597D3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133" name="Group 30"/>
          <p:cNvGrpSpPr/>
          <p:nvPr/>
        </p:nvGrpSpPr>
        <p:grpSpPr>
          <a:xfrm>
            <a:off x="4593960" y="1323360"/>
            <a:ext cx="7503480" cy="5221440"/>
            <a:chOff x="4593960" y="1323360"/>
            <a:chExt cx="7503480" cy="5221440"/>
          </a:xfrm>
        </p:grpSpPr>
        <p:sp>
          <p:nvSpPr>
            <p:cNvPr id="134" name="CustomShape 31"/>
            <p:cNvSpPr/>
            <p:nvPr/>
          </p:nvSpPr>
          <p:spPr>
            <a:xfrm>
              <a:off x="10762200" y="3636720"/>
              <a:ext cx="1335240" cy="27504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22040" tIns="122040" rIns="122040" bIns="122040"/>
            <a:lstStyle/>
            <a:p>
              <a:pPr algn="ctr">
                <a:lnSpc>
                  <a:spcPct val="100000"/>
                </a:lnSpc>
              </a:pPr>
              <a:r>
                <a:rPr lang="en-US" sz="1300" b="1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관리자</a:t>
              </a:r>
              <a:endParaRPr lang="en-US" sz="1300" b="0" strike="noStrike" spc="-1">
                <a:latin typeface="Noto Sans CJK JP"/>
              </a:endParaRPr>
            </a:p>
          </p:txBody>
        </p:sp>
        <p:grpSp>
          <p:nvGrpSpPr>
            <p:cNvPr id="135" name="Group 32"/>
            <p:cNvGrpSpPr/>
            <p:nvPr/>
          </p:nvGrpSpPr>
          <p:grpSpPr>
            <a:xfrm>
              <a:off x="4593960" y="1323360"/>
              <a:ext cx="7189560" cy="5221440"/>
              <a:chOff x="4593960" y="1323360"/>
              <a:chExt cx="7189560" cy="5221440"/>
            </a:xfrm>
          </p:grpSpPr>
          <p:pic>
            <p:nvPicPr>
              <p:cNvPr id="136" name="Google Shape;60;p13"/>
              <p:cNvPicPr/>
              <p:nvPr/>
            </p:nvPicPr>
            <p:blipFill>
              <a:blip r:embed="rId3"/>
              <a:stretch/>
            </p:blipFill>
            <p:spPr>
              <a:xfrm>
                <a:off x="11076120" y="2499480"/>
                <a:ext cx="707400" cy="1196280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137" name="CustomShape 33"/>
              <p:cNvSpPr/>
              <p:nvPr/>
            </p:nvSpPr>
            <p:spPr>
              <a:xfrm flipH="1" flipV="1">
                <a:off x="10019880" y="1855080"/>
                <a:ext cx="1055160" cy="124128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chemeClr val="accent6">
                    <a:lumMod val="50000"/>
                  </a:schemeClr>
                </a:solidFill>
                <a:round/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38" name="CustomShape 34"/>
              <p:cNvSpPr/>
              <p:nvPr/>
            </p:nvSpPr>
            <p:spPr>
              <a:xfrm>
                <a:off x="8150760" y="1639440"/>
                <a:ext cx="1868760" cy="432000"/>
              </a:xfrm>
              <a:prstGeom prst="rect">
                <a:avLst/>
              </a:prstGeom>
              <a:solidFill>
                <a:schemeClr val="lt2"/>
              </a:solidFill>
              <a:ln w="9360">
                <a:solidFill>
                  <a:schemeClr val="dk2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122040" tIns="122040" rIns="122040" bIns="122040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1300" b="0" strike="noStrike" spc="-1">
                    <a:solidFill>
                      <a:srgbClr val="000000"/>
                    </a:solidFill>
                    <a:latin typeface="맑은 고딕"/>
                    <a:ea typeface="DejaVu Sans"/>
                  </a:rPr>
                  <a:t>메인화면 관리</a:t>
                </a:r>
                <a:endParaRPr lang="en-US" sz="1300" b="0" strike="noStrike" spc="-1">
                  <a:latin typeface="Noto Sans CJK JP"/>
                </a:endParaRPr>
              </a:p>
            </p:txBody>
          </p:sp>
          <p:sp>
            <p:nvSpPr>
              <p:cNvPr id="139" name="CustomShape 35"/>
              <p:cNvSpPr/>
              <p:nvPr/>
            </p:nvSpPr>
            <p:spPr>
              <a:xfrm>
                <a:off x="8150760" y="3151800"/>
                <a:ext cx="1868760" cy="432000"/>
              </a:xfrm>
              <a:prstGeom prst="rect">
                <a:avLst/>
              </a:prstGeom>
              <a:solidFill>
                <a:schemeClr val="lt2"/>
              </a:solidFill>
              <a:ln w="9360">
                <a:solidFill>
                  <a:schemeClr val="dk2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122040" tIns="122040" rIns="122040" bIns="122040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1300" b="0" strike="noStrike" spc="-1">
                    <a:solidFill>
                      <a:srgbClr val="000000"/>
                    </a:solidFill>
                    <a:latin typeface="맑은 고딕"/>
                    <a:ea typeface="DejaVu Sans"/>
                  </a:rPr>
                  <a:t>프로젝트 관리</a:t>
                </a:r>
                <a:endParaRPr lang="en-US" sz="1300" b="0" strike="noStrike" spc="-1">
                  <a:latin typeface="Noto Sans CJK JP"/>
                </a:endParaRPr>
              </a:p>
            </p:txBody>
          </p:sp>
          <p:sp>
            <p:nvSpPr>
              <p:cNvPr id="140" name="CustomShape 36"/>
              <p:cNvSpPr/>
              <p:nvPr/>
            </p:nvSpPr>
            <p:spPr>
              <a:xfrm>
                <a:off x="8150760" y="2353320"/>
                <a:ext cx="1868760" cy="432000"/>
              </a:xfrm>
              <a:prstGeom prst="rect">
                <a:avLst/>
              </a:prstGeom>
              <a:solidFill>
                <a:schemeClr val="lt2"/>
              </a:solidFill>
              <a:ln w="9360">
                <a:solidFill>
                  <a:schemeClr val="dk2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122040" tIns="122040" rIns="122040" bIns="122040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1300" b="0" strike="noStrike" spc="-1">
                    <a:solidFill>
                      <a:srgbClr val="000000"/>
                    </a:solidFill>
                    <a:latin typeface="맑은 고딕"/>
                    <a:ea typeface="DejaVu Sans"/>
                  </a:rPr>
                  <a:t>결제 관리</a:t>
                </a:r>
                <a:endParaRPr lang="en-US" sz="1300" b="0" strike="noStrike" spc="-1">
                  <a:latin typeface="Noto Sans CJK JP"/>
                </a:endParaRPr>
              </a:p>
            </p:txBody>
          </p:sp>
          <p:sp>
            <p:nvSpPr>
              <p:cNvPr id="141" name="CustomShape 37"/>
              <p:cNvSpPr/>
              <p:nvPr/>
            </p:nvSpPr>
            <p:spPr>
              <a:xfrm>
                <a:off x="8150760" y="3907800"/>
                <a:ext cx="1868760" cy="432000"/>
              </a:xfrm>
              <a:prstGeom prst="rect">
                <a:avLst/>
              </a:prstGeom>
              <a:solidFill>
                <a:schemeClr val="lt2"/>
              </a:solidFill>
              <a:ln w="9360">
                <a:solidFill>
                  <a:schemeClr val="dk2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122040" tIns="122040" rIns="122040" bIns="122040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1300" b="0" strike="noStrike" spc="-1">
                    <a:solidFill>
                      <a:srgbClr val="000000"/>
                    </a:solidFill>
                    <a:latin typeface="맑은 고딕"/>
                    <a:ea typeface="DejaVu Sans"/>
                  </a:rPr>
                  <a:t>통계</a:t>
                </a:r>
                <a:endParaRPr lang="en-US" sz="1300" b="0" strike="noStrike" spc="-1">
                  <a:latin typeface="Noto Sans CJK JP"/>
                </a:endParaRPr>
              </a:p>
            </p:txBody>
          </p:sp>
          <p:sp>
            <p:nvSpPr>
              <p:cNvPr id="142" name="CustomShape 38"/>
              <p:cNvSpPr/>
              <p:nvPr/>
            </p:nvSpPr>
            <p:spPr>
              <a:xfrm flipH="1">
                <a:off x="10019880" y="3097800"/>
                <a:ext cx="1055160" cy="26964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chemeClr val="accent6">
                    <a:lumMod val="50000"/>
                  </a:schemeClr>
                </a:solidFill>
                <a:round/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43" name="CustomShape 39"/>
              <p:cNvSpPr/>
              <p:nvPr/>
            </p:nvSpPr>
            <p:spPr>
              <a:xfrm flipH="1">
                <a:off x="10019880" y="3097800"/>
                <a:ext cx="1055160" cy="102564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chemeClr val="accent6">
                    <a:lumMod val="50000"/>
                  </a:schemeClr>
                </a:solidFill>
                <a:round/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44" name="CustomShape 40"/>
              <p:cNvSpPr/>
              <p:nvPr/>
            </p:nvSpPr>
            <p:spPr>
              <a:xfrm flipH="1" flipV="1">
                <a:off x="10019880" y="2568960"/>
                <a:ext cx="1055160" cy="52740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chemeClr val="accent6">
                    <a:lumMod val="50000"/>
                  </a:schemeClr>
                </a:solidFill>
                <a:round/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45" name="CustomShape 41"/>
              <p:cNvSpPr/>
              <p:nvPr/>
            </p:nvSpPr>
            <p:spPr>
              <a:xfrm>
                <a:off x="8150760" y="5308200"/>
                <a:ext cx="1868760" cy="432000"/>
              </a:xfrm>
              <a:prstGeom prst="rect">
                <a:avLst/>
              </a:prstGeom>
              <a:solidFill>
                <a:schemeClr val="lt2"/>
              </a:solidFill>
              <a:ln w="9360">
                <a:solidFill>
                  <a:schemeClr val="dk2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122040" tIns="122040" rIns="122040" bIns="122040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1300" b="0" strike="noStrike" spc="-1">
                    <a:solidFill>
                      <a:srgbClr val="000000"/>
                    </a:solidFill>
                    <a:latin typeface="맑은 고딕"/>
                    <a:ea typeface="DejaVu Sans"/>
                  </a:rPr>
                  <a:t>회원관리</a:t>
                </a:r>
                <a:endParaRPr lang="en-US" sz="1300" b="0" strike="noStrike" spc="-1">
                  <a:latin typeface="Noto Sans CJK JP"/>
                </a:endParaRPr>
              </a:p>
            </p:txBody>
          </p:sp>
          <p:sp>
            <p:nvSpPr>
              <p:cNvPr id="146" name="CustomShape 42"/>
              <p:cNvSpPr/>
              <p:nvPr/>
            </p:nvSpPr>
            <p:spPr>
              <a:xfrm flipH="1">
                <a:off x="10019880" y="3097800"/>
                <a:ext cx="1055160" cy="242604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chemeClr val="accent6">
                    <a:lumMod val="50000"/>
                  </a:schemeClr>
                </a:solidFill>
                <a:round/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47" name="CustomShape 43"/>
              <p:cNvSpPr/>
              <p:nvPr/>
            </p:nvSpPr>
            <p:spPr>
              <a:xfrm flipH="1" flipV="1">
                <a:off x="4593600" y="4611600"/>
                <a:ext cx="3555720" cy="18360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chemeClr val="accent6">
                    <a:lumMod val="50000"/>
                  </a:schemeClr>
                </a:solidFill>
                <a:round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48" name="CustomShape 44"/>
              <p:cNvSpPr/>
              <p:nvPr/>
            </p:nvSpPr>
            <p:spPr>
              <a:xfrm flipH="1" flipV="1">
                <a:off x="4593600" y="1795680"/>
                <a:ext cx="3555720" cy="77292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chemeClr val="accent6">
                    <a:lumMod val="50000"/>
                  </a:schemeClr>
                </a:solidFill>
                <a:round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49" name="CustomShape 45"/>
              <p:cNvSpPr/>
              <p:nvPr/>
            </p:nvSpPr>
            <p:spPr>
              <a:xfrm flipH="1" flipV="1">
                <a:off x="4593600" y="2745000"/>
                <a:ext cx="3555720" cy="62172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chemeClr val="accent6">
                    <a:lumMod val="50000"/>
                  </a:schemeClr>
                </a:solidFill>
                <a:round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50" name="CustomShape 46"/>
              <p:cNvSpPr/>
              <p:nvPr/>
            </p:nvSpPr>
            <p:spPr>
              <a:xfrm flipH="1" flipV="1">
                <a:off x="4593600" y="3211920"/>
                <a:ext cx="3555720" cy="15516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chemeClr val="accent6">
                    <a:lumMod val="50000"/>
                  </a:schemeClr>
                </a:solidFill>
                <a:round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51" name="CustomShape 47"/>
              <p:cNvSpPr/>
              <p:nvPr/>
            </p:nvSpPr>
            <p:spPr>
              <a:xfrm flipH="1">
                <a:off x="4593600" y="5524560"/>
                <a:ext cx="3555720" cy="2052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chemeClr val="accent6">
                    <a:lumMod val="50000"/>
                  </a:schemeClr>
                </a:solidFill>
                <a:round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52" name="CustomShape 48"/>
              <p:cNvSpPr/>
              <p:nvPr/>
            </p:nvSpPr>
            <p:spPr>
              <a:xfrm flipH="1">
                <a:off x="4593600" y="5524560"/>
                <a:ext cx="3555720" cy="48708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chemeClr val="accent6">
                    <a:lumMod val="50000"/>
                  </a:schemeClr>
                </a:solidFill>
                <a:round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53" name="CustomShape 49"/>
              <p:cNvSpPr/>
              <p:nvPr/>
            </p:nvSpPr>
            <p:spPr>
              <a:xfrm>
                <a:off x="8150760" y="4580640"/>
                <a:ext cx="1868760" cy="432000"/>
              </a:xfrm>
              <a:prstGeom prst="rect">
                <a:avLst/>
              </a:prstGeom>
              <a:solidFill>
                <a:schemeClr val="lt2"/>
              </a:solidFill>
              <a:ln w="9360">
                <a:solidFill>
                  <a:schemeClr val="dk2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122040" tIns="122040" rIns="122040" bIns="122040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1300" b="0" strike="noStrike" spc="-1">
                    <a:solidFill>
                      <a:srgbClr val="000000"/>
                    </a:solidFill>
                    <a:latin typeface="맑은 고딕"/>
                    <a:ea typeface="DejaVu Sans"/>
                  </a:rPr>
                  <a:t>게시판 관리</a:t>
                </a:r>
                <a:endParaRPr lang="en-US" sz="1300" b="0" strike="noStrike" spc="-1">
                  <a:latin typeface="Noto Sans CJK JP"/>
                </a:endParaRPr>
              </a:p>
            </p:txBody>
          </p:sp>
          <p:sp>
            <p:nvSpPr>
              <p:cNvPr id="154" name="CustomShape 50"/>
              <p:cNvSpPr/>
              <p:nvPr/>
            </p:nvSpPr>
            <p:spPr>
              <a:xfrm flipH="1" flipV="1">
                <a:off x="4593600" y="1323360"/>
                <a:ext cx="3555720" cy="204336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chemeClr val="accent6">
                    <a:lumMod val="50000"/>
                  </a:schemeClr>
                </a:solidFill>
                <a:round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55" name="CustomShape 51"/>
              <p:cNvSpPr/>
              <p:nvPr/>
            </p:nvSpPr>
            <p:spPr>
              <a:xfrm rot="5400000">
                <a:off x="7493760" y="2608200"/>
                <a:ext cx="2632320" cy="5240520"/>
              </a:xfrm>
              <a:prstGeom prst="bentConnector2">
                <a:avLst/>
              </a:prstGeom>
              <a:noFill/>
              <a:ln w="19080">
                <a:solidFill>
                  <a:schemeClr val="accent6">
                    <a:lumMod val="50000"/>
                  </a:schemeClr>
                </a:solidFill>
                <a:round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</p:grpSp>
      <p:sp>
        <p:nvSpPr>
          <p:cNvPr id="156" name="CustomShape 52"/>
          <p:cNvSpPr/>
          <p:nvPr/>
        </p:nvSpPr>
        <p:spPr>
          <a:xfrm flipH="1">
            <a:off x="667800" y="1796400"/>
            <a:ext cx="1341720" cy="19188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157" name="Group 53"/>
          <p:cNvGrpSpPr/>
          <p:nvPr/>
        </p:nvGrpSpPr>
        <p:grpSpPr>
          <a:xfrm>
            <a:off x="4593600" y="144000"/>
            <a:ext cx="6985080" cy="6433920"/>
            <a:chOff x="4593600" y="144000"/>
            <a:chExt cx="6985080" cy="6433920"/>
          </a:xfrm>
        </p:grpSpPr>
        <p:pic>
          <p:nvPicPr>
            <p:cNvPr id="158" name="Picture 2"/>
            <p:cNvPicPr/>
            <p:nvPr/>
          </p:nvPicPr>
          <p:blipFill>
            <a:blip r:embed="rId4"/>
            <a:stretch/>
          </p:blipFill>
          <p:spPr>
            <a:xfrm>
              <a:off x="5246280" y="144000"/>
              <a:ext cx="2447280" cy="283788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59" name="Picture 3"/>
            <p:cNvPicPr/>
            <p:nvPr/>
          </p:nvPicPr>
          <p:blipFill>
            <a:blip r:embed="rId5"/>
            <a:stretch/>
          </p:blipFill>
          <p:spPr>
            <a:xfrm>
              <a:off x="6902640" y="2964600"/>
              <a:ext cx="4676040" cy="1875600"/>
            </a:xfrm>
            <a:prstGeom prst="rect">
              <a:avLst/>
            </a:prstGeom>
            <a:ln w="57240">
              <a:solidFill>
                <a:schemeClr val="bg1"/>
              </a:solidFill>
              <a:miter/>
            </a:ln>
          </p:spPr>
        </p:pic>
        <p:pic>
          <p:nvPicPr>
            <p:cNvPr id="160" name="Picture 4"/>
            <p:cNvPicPr/>
            <p:nvPr/>
          </p:nvPicPr>
          <p:blipFill>
            <a:blip r:embed="rId6"/>
            <a:stretch/>
          </p:blipFill>
          <p:spPr>
            <a:xfrm>
              <a:off x="5447880" y="4730760"/>
              <a:ext cx="2466360" cy="1847160"/>
            </a:xfrm>
            <a:prstGeom prst="rect">
              <a:avLst/>
            </a:prstGeom>
            <a:ln w="57240">
              <a:solidFill>
                <a:schemeClr val="bg1"/>
              </a:solidFill>
              <a:miter/>
            </a:ln>
          </p:spPr>
        </p:pic>
        <p:sp>
          <p:nvSpPr>
            <p:cNvPr id="161" name="CustomShape 54"/>
            <p:cNvSpPr/>
            <p:nvPr/>
          </p:nvSpPr>
          <p:spPr>
            <a:xfrm flipH="1" flipV="1">
              <a:off x="4607640" y="1323360"/>
              <a:ext cx="637200" cy="23832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rgbClr val="7030A0"/>
              </a:solidFill>
              <a:round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62" name="CustomShape 55"/>
            <p:cNvSpPr/>
            <p:nvPr/>
          </p:nvSpPr>
          <p:spPr>
            <a:xfrm flipH="1" flipV="1">
              <a:off x="4593600" y="2745000"/>
              <a:ext cx="2307600" cy="115632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rgbClr val="7030A0"/>
              </a:solidFill>
              <a:round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63" name="CustomShape 56"/>
            <p:cNvSpPr/>
            <p:nvPr/>
          </p:nvSpPr>
          <p:spPr>
            <a:xfrm flipH="1" flipV="1">
              <a:off x="4593600" y="5545080"/>
              <a:ext cx="852840" cy="10800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rgbClr val="7030A0"/>
              </a:solidFill>
              <a:round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xit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/>
                <a:gridCol w="2680550"/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400" b="0" u="none" strike="noStrike" cap="none" dirty="0" err="1" smtClean="0">
                          <a:solidFill>
                            <a:schemeClr val="dk1"/>
                          </a:solidFill>
                        </a:rPr>
                        <a:t>manager_w_kb_NocticeBoard</a:t>
                      </a:r>
                      <a:endParaRPr lang="en-US" altLang="ko-KR" sz="14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공지사항 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531119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/>
                <a:gridCol w="3149100"/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등록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공지사항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등록페이지로 등록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수정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공지사항을 수정페이지로 이동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삭제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해당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공지사항 삭제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260" y="1750798"/>
            <a:ext cx="7467588" cy="4389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730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3602"/>
            <a:ext cx="12192000" cy="489691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820" y="4660466"/>
            <a:ext cx="7334250" cy="40005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053" y="5277111"/>
            <a:ext cx="4133850" cy="83820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6667" y="5060516"/>
            <a:ext cx="6619875" cy="33337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46667" y="5393891"/>
            <a:ext cx="6644209" cy="86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69788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/>
                <a:gridCol w="2680550"/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400" b="0" u="none" strike="noStrike" cap="none" dirty="0" err="1" smtClean="0">
                          <a:solidFill>
                            <a:schemeClr val="dk1"/>
                          </a:solidFill>
                        </a:rPr>
                        <a:t>manager_w_kb_RegistNoctice</a:t>
                      </a:r>
                      <a:endParaRPr lang="en-US" altLang="ko-KR" sz="14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공지사항 등록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531119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/>
                <a:gridCol w="3149100"/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등록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공지사항 등록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105" y="1374973"/>
            <a:ext cx="7125744" cy="4737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41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863" y="300037"/>
            <a:ext cx="8045864" cy="4757995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1080" y="1907509"/>
            <a:ext cx="2780920" cy="1543050"/>
          </a:xfrm>
          <a:prstGeom prst="rect">
            <a:avLst/>
          </a:prstGeom>
        </p:spPr>
      </p:pic>
      <p:cxnSp>
        <p:nvCxnSpPr>
          <p:cNvPr id="5" name="직선 화살표 연결선 4"/>
          <p:cNvCxnSpPr>
            <a:endCxn id="2" idx="1"/>
          </p:cNvCxnSpPr>
          <p:nvPr/>
        </p:nvCxnSpPr>
        <p:spPr>
          <a:xfrm>
            <a:off x="7382312" y="1786855"/>
            <a:ext cx="2028768" cy="892179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/>
          <p:cNvCxnSpPr>
            <a:endCxn id="2" idx="1"/>
          </p:cNvCxnSpPr>
          <p:nvPr/>
        </p:nvCxnSpPr>
        <p:spPr>
          <a:xfrm flipV="1">
            <a:off x="7382312" y="2679034"/>
            <a:ext cx="2028768" cy="23211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5730" y="5191382"/>
            <a:ext cx="4728456" cy="63817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5730" y="5793274"/>
            <a:ext cx="5398732" cy="86551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52447" y="5228656"/>
            <a:ext cx="6339553" cy="764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71653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/>
                <a:gridCol w="2680550"/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user_w_kb_Q&amp;Aboard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Q&amp;A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게시판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476735" y="2687602"/>
          <a:ext cx="3532000" cy="210579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/>
                <a:gridCol w="3149100"/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Q&amp;A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내용 보이기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해당 제목을 누르면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질문한 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Q&amp;A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내용 페이지로 이동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등록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등록버튼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등록 페이지 이동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606" y="1615743"/>
            <a:ext cx="7306190" cy="4249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81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1231"/>
            <a:ext cx="12192000" cy="4512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019" y="3839687"/>
            <a:ext cx="9420225" cy="58102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019" y="4539428"/>
            <a:ext cx="9486900" cy="100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39812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/>
                <a:gridCol w="2680550"/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user_w_kb_RegistQ&amp;A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Q&amp;A</a:t>
                      </a:r>
                      <a:r>
                        <a:rPr 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질문 등록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531119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/>
                <a:gridCol w="3149100"/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등록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등록버튼을 누르면 해당 질문이 등록이 됨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847" y="1863025"/>
            <a:ext cx="6899890" cy="4189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236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3141" y="173733"/>
            <a:ext cx="9620250" cy="432311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3141" y="4635999"/>
            <a:ext cx="8801100" cy="94297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718129"/>
            <a:ext cx="12192000" cy="91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09037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/>
                <a:gridCol w="2680550"/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manager_w_kb_Q&amp;Aboard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Q&amp;A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게시판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531119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/>
                <a:gridCol w="3149100"/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수정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수정버튼을 누르면 답변 수정 및 답변 등록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850" y="1705526"/>
            <a:ext cx="7674407" cy="4480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196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305" y="187430"/>
            <a:ext cx="11139813" cy="382762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591" y="4015052"/>
            <a:ext cx="9420225" cy="58102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591" y="4707632"/>
            <a:ext cx="9486900" cy="100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158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그림 3"/>
          <p:cNvPicPr/>
          <p:nvPr/>
        </p:nvPicPr>
        <p:blipFill>
          <a:blip r:embed="rId2"/>
          <a:stretch/>
        </p:blipFill>
        <p:spPr>
          <a:xfrm>
            <a:off x="2160" y="0"/>
            <a:ext cx="12186720" cy="6857280"/>
          </a:xfrm>
          <a:prstGeom prst="rect">
            <a:avLst/>
          </a:prstGeom>
          <a:ln>
            <a:noFill/>
          </a:ln>
        </p:spPr>
      </p:pic>
      <p:sp>
        <p:nvSpPr>
          <p:cNvPr id="165" name="CustomShape 1"/>
          <p:cNvSpPr/>
          <p:nvPr/>
        </p:nvSpPr>
        <p:spPr>
          <a:xfrm>
            <a:off x="838080" y="50760"/>
            <a:ext cx="10514880" cy="758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맑은 고딕"/>
              </a:rPr>
              <a:t>3. 요구 사항 분석</a:t>
            </a:r>
            <a:endParaRPr lang="en-US" sz="4400" b="0" strike="noStrike" spc="-1">
              <a:latin typeface="Noto Sans CJK JP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504" y="885120"/>
            <a:ext cx="11232032" cy="5737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/>
                <a:gridCol w="2680550"/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400" b="0" u="none" strike="noStrike" cap="none" dirty="0" err="1" smtClean="0">
                          <a:solidFill>
                            <a:schemeClr val="dk1"/>
                          </a:solidFill>
                        </a:rPr>
                        <a:t>Manager_w_kb_RegistQ&amp;A</a:t>
                      </a:r>
                      <a:endParaRPr lang="en-US" altLang="ko-KR" sz="14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Q&amp;A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답변 등록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531119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/>
                <a:gridCol w="3149100"/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답변 등록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답변을 등록하면 사용자에게 답변 여부를 보이게 함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9492" y="1493208"/>
            <a:ext cx="5392418" cy="4518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694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82" y="118289"/>
            <a:ext cx="12192000" cy="4295092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214604" y="149290"/>
            <a:ext cx="11803225" cy="2351314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2041" y="1182072"/>
            <a:ext cx="7317599" cy="28575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9531" y="1536537"/>
            <a:ext cx="7829550" cy="447675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214604" y="2569319"/>
            <a:ext cx="11803225" cy="1760085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4604" y="4696309"/>
            <a:ext cx="8305800" cy="1752600"/>
          </a:xfrm>
          <a:prstGeom prst="rect">
            <a:avLst/>
          </a:prstGeom>
        </p:spPr>
      </p:pic>
      <p:cxnSp>
        <p:nvCxnSpPr>
          <p:cNvPr id="9" name="직선 화살표 연결선 8"/>
          <p:cNvCxnSpPr/>
          <p:nvPr/>
        </p:nvCxnSpPr>
        <p:spPr>
          <a:xfrm flipH="1">
            <a:off x="4124131" y="4329404"/>
            <a:ext cx="74645" cy="363894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28671" y="5903289"/>
            <a:ext cx="6430410" cy="758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663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/>
                <a:gridCol w="2680550"/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user_w_kb_Q&amp;AContent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Q&amp;A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내용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531119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/>
                <a:gridCol w="3149100"/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답변이 안되어있으면 답변이 안보이고 답변이 등록되어있으면 답변이 보이게 함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91" y="1863025"/>
            <a:ext cx="6612452" cy="4148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93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655" y="250520"/>
            <a:ext cx="11613428" cy="473483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256" y="5218134"/>
            <a:ext cx="6315075" cy="3048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676" y="5755709"/>
            <a:ext cx="11624154" cy="43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72014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/>
                <a:gridCol w="2680550"/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user_m_kb_NocticeBoard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공지사항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53446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/>
                <a:gridCol w="3149100"/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공지사항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클릭</a:t>
                      </a: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해당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공지글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클릭하면 해당 공지사항 내용 페이지로 이동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5163" y="1664044"/>
            <a:ext cx="3190493" cy="4584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289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0989" y="876300"/>
            <a:ext cx="4972050" cy="51054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017" y="0"/>
            <a:ext cx="32554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15451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/>
                <a:gridCol w="2680550"/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user_m_kb_NoticeContent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공지사항 내용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53446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/>
                <a:gridCol w="3149100"/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목록 버튼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목록 버튼 누르면 공지사항 게시판으로 이동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1145" y="1752314"/>
            <a:ext cx="3057820" cy="4259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92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942" y="0"/>
            <a:ext cx="3250406" cy="6858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2305" y="141962"/>
            <a:ext cx="5934075" cy="3189916"/>
          </a:xfrm>
          <a:prstGeom prst="rect">
            <a:avLst/>
          </a:prstGeom>
        </p:spPr>
      </p:pic>
      <p:cxnSp>
        <p:nvCxnSpPr>
          <p:cNvPr id="7" name="직선 화살표 연결선 6"/>
          <p:cNvCxnSpPr>
            <a:stCxn id="5" idx="1"/>
          </p:cNvCxnSpPr>
          <p:nvPr/>
        </p:nvCxnSpPr>
        <p:spPr>
          <a:xfrm flipH="1" flipV="1">
            <a:off x="3700348" y="993913"/>
            <a:ext cx="1961957" cy="743007"/>
          </a:xfrm>
          <a:prstGeom prst="straightConnector1">
            <a:avLst/>
          </a:prstGeom>
          <a:ln w="539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6236" y="3593472"/>
            <a:ext cx="4058330" cy="3167042"/>
          </a:xfrm>
          <a:prstGeom prst="rect">
            <a:avLst/>
          </a:prstGeom>
        </p:spPr>
      </p:pic>
      <p:cxnSp>
        <p:nvCxnSpPr>
          <p:cNvPr id="13" name="직선 화살표 연결선 12"/>
          <p:cNvCxnSpPr>
            <a:stCxn id="11" idx="1"/>
          </p:cNvCxnSpPr>
          <p:nvPr/>
        </p:nvCxnSpPr>
        <p:spPr>
          <a:xfrm flipH="1" flipV="1">
            <a:off x="3700348" y="3797559"/>
            <a:ext cx="2345888" cy="1379434"/>
          </a:xfrm>
          <a:prstGeom prst="straightConnector1">
            <a:avLst/>
          </a:prstGeom>
          <a:ln w="539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349789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/>
                <a:gridCol w="2680550"/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user_m_kb_Q&amp;Aboard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Q&amp;A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게시판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4382" y="1773408"/>
            <a:ext cx="3858560" cy="4344301"/>
          </a:xfrm>
          <a:prstGeom prst="rect">
            <a:avLst/>
          </a:prstGeom>
        </p:spPr>
      </p:pic>
      <p:graphicFrame>
        <p:nvGraphicFramePr>
          <p:cNvPr id="16" name="Google Shape;169;g7c553259d1_0_81"/>
          <p:cNvGraphicFramePr/>
          <p:nvPr>
            <p:extLst/>
          </p:nvPr>
        </p:nvGraphicFramePr>
        <p:xfrm>
          <a:off x="8476735" y="2687602"/>
          <a:ext cx="3532000" cy="210579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/>
                <a:gridCol w="3149100"/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Q&amp;A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내용 보이기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해당 제목을 누르면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질문한 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Q&amp;A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내용 페이지로 이동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등록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등록버튼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등록 페이지 이동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20461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2465" y="0"/>
            <a:ext cx="3269316" cy="6858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9897" y="979771"/>
            <a:ext cx="5534025" cy="417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8091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그림 3"/>
          <p:cNvPicPr/>
          <p:nvPr/>
        </p:nvPicPr>
        <p:blipFill>
          <a:blip r:embed="rId2"/>
          <a:stretch/>
        </p:blipFill>
        <p:spPr>
          <a:xfrm>
            <a:off x="2160" y="0"/>
            <a:ext cx="12186720" cy="6857280"/>
          </a:xfrm>
          <a:prstGeom prst="rect">
            <a:avLst/>
          </a:prstGeom>
          <a:ln>
            <a:noFill/>
          </a:ln>
        </p:spPr>
      </p:pic>
      <p:sp>
        <p:nvSpPr>
          <p:cNvPr id="168" name="CustomShape 1"/>
          <p:cNvSpPr/>
          <p:nvPr/>
        </p:nvSpPr>
        <p:spPr>
          <a:xfrm>
            <a:off x="838080" y="162000"/>
            <a:ext cx="10514880" cy="886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맑은 고딕"/>
              </a:rPr>
              <a:t>3. 요구 사항 분석</a:t>
            </a:r>
            <a:endParaRPr lang="en-US" sz="4400" b="0" strike="noStrike" spc="-1">
              <a:latin typeface="Noto Sans CJK JP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307" y="870817"/>
            <a:ext cx="11782425" cy="5884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/>
                <a:gridCol w="2680550"/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user_m_kb_RegistQ&amp;A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Q&amp;A</a:t>
                      </a:r>
                      <a:r>
                        <a:rPr 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질문 등록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531119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/>
                <a:gridCol w="3149100"/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등록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등록버튼을 누르면 해당 질문이 등록이 됨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0562" y="1798126"/>
            <a:ext cx="3377387" cy="4294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789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4997" y="0"/>
            <a:ext cx="3091388" cy="6858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8299" y="1038290"/>
            <a:ext cx="5029200" cy="3629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13334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/>
                <a:gridCol w="2680550"/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user_m_kb_Q&amp;AContent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Q&amp;A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내용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531119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/>
                <a:gridCol w="3149100"/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답변이 안되어있으면 답변이 안보이고 답변이 등록되어있으면 답변이 보이게 함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5670" y="1796554"/>
            <a:ext cx="3512279" cy="4298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926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412" y="137786"/>
            <a:ext cx="3133466" cy="6858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0950" y="757564"/>
            <a:ext cx="8401050" cy="506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07359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" name="그림 3"/>
          <p:cNvPicPr/>
          <p:nvPr/>
        </p:nvPicPr>
        <p:blipFill>
          <a:blip r:embed="rId2"/>
          <a:stretch/>
        </p:blipFill>
        <p:spPr>
          <a:xfrm>
            <a:off x="2160" y="0"/>
            <a:ext cx="12186720" cy="6857280"/>
          </a:xfrm>
          <a:prstGeom prst="rect">
            <a:avLst/>
          </a:prstGeom>
          <a:ln>
            <a:noFill/>
          </a:ln>
        </p:spPr>
      </p:pic>
      <p:sp>
        <p:nvSpPr>
          <p:cNvPr id="331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latin typeface="맑은 고딕"/>
              </a:rPr>
              <a:t>6. </a:t>
            </a:r>
            <a:r>
              <a:rPr lang="en-US" altLang="ko-KR" sz="4400" spc="-1" dirty="0" err="1">
                <a:solidFill>
                  <a:srgbClr val="000000"/>
                </a:solidFill>
                <a:latin typeface="맑은 고딕"/>
              </a:rPr>
              <a:t>화면</a:t>
            </a:r>
            <a:r>
              <a:rPr lang="en-US" altLang="ko-KR" sz="4400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altLang="ko-KR" sz="4400" spc="-1" dirty="0" err="1">
                <a:solidFill>
                  <a:srgbClr val="000000"/>
                </a:solidFill>
                <a:latin typeface="맑은 고딕"/>
              </a:rPr>
              <a:t>구현</a:t>
            </a:r>
            <a:r>
              <a:rPr lang="en-US" altLang="ko-KR" sz="4400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altLang="ko-KR" sz="4400" spc="-1" dirty="0" err="1">
                <a:solidFill>
                  <a:srgbClr val="000000"/>
                </a:solidFill>
                <a:latin typeface="맑은 고딕"/>
              </a:rPr>
              <a:t>현황</a:t>
            </a:r>
            <a:r>
              <a:rPr lang="en-US" altLang="ko-KR" sz="4400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ko-KR" altLang="en-US" sz="4400" spc="-1" dirty="0">
                <a:solidFill>
                  <a:srgbClr val="000000"/>
                </a:solidFill>
                <a:latin typeface="맑은 고딕"/>
              </a:rPr>
              <a:t>및 </a:t>
            </a:r>
            <a:r>
              <a:rPr lang="en-US" altLang="ko-KR" sz="4400" spc="-1" dirty="0">
                <a:solidFill>
                  <a:srgbClr val="000000"/>
                </a:solidFill>
                <a:latin typeface="맑은 고딕"/>
              </a:rPr>
              <a:t>SQL </a:t>
            </a:r>
            <a:r>
              <a:rPr lang="ko-KR" altLang="en-US" sz="4400" spc="-1" dirty="0">
                <a:solidFill>
                  <a:srgbClr val="000000"/>
                </a:solidFill>
                <a:latin typeface="맑은 고딕"/>
              </a:rPr>
              <a:t>작성 소개</a:t>
            </a:r>
            <a:endParaRPr lang="en-US" sz="4400" b="0" strike="noStrike" spc="-1" dirty="0">
              <a:latin typeface="Noto Sans CJK JP"/>
            </a:endParaRPr>
          </a:p>
        </p:txBody>
      </p:sp>
      <p:sp>
        <p:nvSpPr>
          <p:cNvPr id="332" name="CustomShape 2"/>
          <p:cNvSpPr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김용승</a:t>
            </a:r>
            <a:endParaRPr lang="en-US" sz="2800" b="0" strike="noStrike" spc="-1">
              <a:latin typeface="Noto Sans CJK JP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2800" b="0" strike="noStrike" spc="-1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User_로그인</a:t>
            </a:r>
            <a:endParaRPr lang="en-US" sz="2800" b="0" strike="noStrike" spc="-1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User_회원가입</a:t>
            </a:r>
            <a:endParaRPr lang="en-US" sz="2800" b="0" strike="noStrike" spc="-1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User_마이페이지</a:t>
            </a:r>
            <a:endParaRPr lang="en-US" sz="2800" b="0" strike="noStrike" spc="-1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Admin_회원관리</a:t>
            </a:r>
            <a:endParaRPr lang="en-US" sz="2800" b="0" strike="noStrike" spc="-1">
              <a:latin typeface="Noto Sans CJK JP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1404" y="0"/>
            <a:ext cx="4289279" cy="6858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498" y="2302365"/>
            <a:ext cx="3487941" cy="3069974"/>
          </a:xfrm>
          <a:prstGeom prst="rect">
            <a:avLst/>
          </a:prstGeom>
        </p:spPr>
      </p:pic>
      <p:sp>
        <p:nvSpPr>
          <p:cNvPr id="6" name="오른쪽 화살표 5"/>
          <p:cNvSpPr/>
          <p:nvPr/>
        </p:nvSpPr>
        <p:spPr>
          <a:xfrm>
            <a:off x="2027978" y="3529511"/>
            <a:ext cx="1602462" cy="416122"/>
          </a:xfrm>
          <a:prstGeom prst="rightArrow">
            <a:avLst/>
          </a:prstGeom>
          <a:solidFill>
            <a:srgbClr val="FF0000"/>
          </a:solidFill>
          <a:ln w="12700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맑은 고딕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4587" y="5029553"/>
            <a:ext cx="5099459" cy="68557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64587" y="5715125"/>
            <a:ext cx="5099459" cy="787996"/>
          </a:xfrm>
          <a:prstGeom prst="rect">
            <a:avLst/>
          </a:prstGeom>
        </p:spPr>
      </p:pic>
      <p:sp>
        <p:nvSpPr>
          <p:cNvPr id="10" name="오른쪽 화살표 9"/>
          <p:cNvSpPr/>
          <p:nvPr/>
        </p:nvSpPr>
        <p:spPr>
          <a:xfrm rot="10800000">
            <a:off x="6529197" y="6353752"/>
            <a:ext cx="470780" cy="416122"/>
          </a:xfrm>
          <a:prstGeom prst="rightArrow">
            <a:avLst/>
          </a:prstGeom>
          <a:solidFill>
            <a:srgbClr val="FF0000"/>
          </a:solidFill>
          <a:ln w="12700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맑은 고딕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47613" y="963345"/>
            <a:ext cx="2686050" cy="857250"/>
          </a:xfrm>
          <a:prstGeom prst="rect">
            <a:avLst/>
          </a:prstGeom>
        </p:spPr>
      </p:pic>
      <p:sp>
        <p:nvSpPr>
          <p:cNvPr id="11" name="오른쪽 화살표 10"/>
          <p:cNvSpPr/>
          <p:nvPr/>
        </p:nvSpPr>
        <p:spPr>
          <a:xfrm rot="10800000">
            <a:off x="7554223" y="1101234"/>
            <a:ext cx="470780" cy="416122"/>
          </a:xfrm>
          <a:prstGeom prst="rightArrow">
            <a:avLst/>
          </a:prstGeom>
          <a:solidFill>
            <a:srgbClr val="FF0000"/>
          </a:solidFill>
          <a:ln w="12700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451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2231"/>
            <a:ext cx="12192000" cy="4733538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179" y="2709334"/>
            <a:ext cx="2418077" cy="71717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85716"/>
            <a:ext cx="5551581" cy="2131148"/>
          </a:xfrm>
          <a:prstGeom prst="rect">
            <a:avLst/>
          </a:prstGeom>
        </p:spPr>
      </p:pic>
      <p:sp>
        <p:nvSpPr>
          <p:cNvPr id="6" name="오른쪽 화살표 5"/>
          <p:cNvSpPr/>
          <p:nvPr/>
        </p:nvSpPr>
        <p:spPr>
          <a:xfrm rot="2124478">
            <a:off x="1394232" y="3793233"/>
            <a:ext cx="470780" cy="416122"/>
          </a:xfrm>
          <a:prstGeom prst="rightArrow">
            <a:avLst/>
          </a:prstGeom>
          <a:solidFill>
            <a:srgbClr val="FF0000"/>
          </a:solidFill>
          <a:ln w="12700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맑은 고딕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243" y="524583"/>
            <a:ext cx="1991976" cy="220639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94199" y="4071089"/>
            <a:ext cx="5210175" cy="94297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94199" y="5201782"/>
            <a:ext cx="4191000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674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4294967295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5228"/>
            <a:ext cx="12192000" cy="664754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132" y="1446879"/>
            <a:ext cx="2327731" cy="1007411"/>
          </a:xfrm>
          <a:prstGeom prst="rect">
            <a:avLst/>
          </a:prstGeom>
        </p:spPr>
      </p:pic>
      <p:sp>
        <p:nvSpPr>
          <p:cNvPr id="6" name="오른쪽 화살표 5"/>
          <p:cNvSpPr/>
          <p:nvPr/>
        </p:nvSpPr>
        <p:spPr>
          <a:xfrm rot="5400000">
            <a:off x="1774477" y="2381166"/>
            <a:ext cx="470780" cy="416122"/>
          </a:xfrm>
          <a:prstGeom prst="rightArrow">
            <a:avLst/>
          </a:prstGeom>
          <a:solidFill>
            <a:srgbClr val="FF0000"/>
          </a:solidFill>
          <a:ln w="12700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맑은 고딕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5053" y="3671746"/>
            <a:ext cx="5200650" cy="800100"/>
          </a:xfrm>
          <a:prstGeom prst="rect">
            <a:avLst/>
          </a:prstGeom>
        </p:spPr>
      </p:pic>
      <p:sp>
        <p:nvSpPr>
          <p:cNvPr id="8" name="오른쪽 화살표 7"/>
          <p:cNvSpPr/>
          <p:nvPr/>
        </p:nvSpPr>
        <p:spPr>
          <a:xfrm rot="10800000">
            <a:off x="4185129" y="3863735"/>
            <a:ext cx="470780" cy="416122"/>
          </a:xfrm>
          <a:prstGeom prst="rightArrow">
            <a:avLst/>
          </a:prstGeom>
          <a:solidFill>
            <a:srgbClr val="FF0000"/>
          </a:solidFill>
          <a:ln w="12700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맑은 고딕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5053" y="4684225"/>
            <a:ext cx="2390775" cy="49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388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4294967295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143"/>
            <a:ext cx="12192000" cy="682171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8856" y="3851919"/>
            <a:ext cx="4371975" cy="1019175"/>
          </a:xfrm>
          <a:prstGeom prst="rect">
            <a:avLst/>
          </a:prstGeom>
        </p:spPr>
      </p:pic>
      <p:sp>
        <p:nvSpPr>
          <p:cNvPr id="6" name="오른쪽 화살표 5"/>
          <p:cNvSpPr/>
          <p:nvPr/>
        </p:nvSpPr>
        <p:spPr>
          <a:xfrm rot="10800000">
            <a:off x="4414366" y="4081018"/>
            <a:ext cx="470780" cy="416122"/>
          </a:xfrm>
          <a:prstGeom prst="rightArrow">
            <a:avLst/>
          </a:prstGeom>
          <a:solidFill>
            <a:srgbClr val="FF0000"/>
          </a:solidFill>
          <a:ln w="12700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맑은 고딕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8856" y="5006031"/>
            <a:ext cx="2219325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738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0068" y="0"/>
            <a:ext cx="3391863" cy="6858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449" y="3429000"/>
            <a:ext cx="2838450" cy="2762250"/>
          </a:xfrm>
          <a:prstGeom prst="rect">
            <a:avLst/>
          </a:prstGeom>
        </p:spPr>
      </p:pic>
      <p:sp>
        <p:nvSpPr>
          <p:cNvPr id="7" name="오른쪽 화살표 6"/>
          <p:cNvSpPr/>
          <p:nvPr/>
        </p:nvSpPr>
        <p:spPr>
          <a:xfrm>
            <a:off x="3662593" y="4689526"/>
            <a:ext cx="1190064" cy="416122"/>
          </a:xfrm>
          <a:prstGeom prst="rightArrow">
            <a:avLst/>
          </a:prstGeom>
          <a:solidFill>
            <a:srgbClr val="FF0000"/>
          </a:solidFill>
          <a:ln w="12700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맑은 고딕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1498" y="991872"/>
            <a:ext cx="2771775" cy="4276725"/>
          </a:xfrm>
          <a:prstGeom prst="rect">
            <a:avLst/>
          </a:prstGeom>
        </p:spPr>
      </p:pic>
      <p:sp>
        <p:nvSpPr>
          <p:cNvPr id="9" name="오른쪽 화살표 8"/>
          <p:cNvSpPr/>
          <p:nvPr/>
        </p:nvSpPr>
        <p:spPr>
          <a:xfrm rot="10800000">
            <a:off x="7141434" y="3130234"/>
            <a:ext cx="1190064" cy="416122"/>
          </a:xfrm>
          <a:prstGeom prst="rightArrow">
            <a:avLst/>
          </a:prstGeom>
          <a:solidFill>
            <a:srgbClr val="FF0000"/>
          </a:solidFill>
          <a:ln w="12700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921501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그림 3"/>
          <p:cNvPicPr/>
          <p:nvPr/>
        </p:nvPicPr>
        <p:blipFill>
          <a:blip r:embed="rId2"/>
          <a:stretch/>
        </p:blipFill>
        <p:spPr>
          <a:xfrm>
            <a:off x="2160" y="0"/>
            <a:ext cx="12186720" cy="6857280"/>
          </a:xfrm>
          <a:prstGeom prst="rect">
            <a:avLst/>
          </a:prstGeom>
          <a:ln>
            <a:noFill/>
          </a:ln>
        </p:spPr>
      </p:pic>
      <p:sp>
        <p:nvSpPr>
          <p:cNvPr id="171" name="CustomShape 1"/>
          <p:cNvSpPr/>
          <p:nvPr/>
        </p:nvSpPr>
        <p:spPr>
          <a:xfrm>
            <a:off x="838080" y="162000"/>
            <a:ext cx="10514880" cy="886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맑은 고딕"/>
              </a:rPr>
              <a:t>3. 요구 사항 분석</a:t>
            </a:r>
            <a:endParaRPr lang="en-US" sz="4400" b="0" strike="noStrike" spc="-1">
              <a:latin typeface="Noto Sans CJK JP"/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394" y="944008"/>
            <a:ext cx="11095566" cy="5753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3954" y="0"/>
            <a:ext cx="3404092" cy="6858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095" y="243877"/>
            <a:ext cx="3067050" cy="2857500"/>
          </a:xfrm>
          <a:prstGeom prst="rect">
            <a:avLst/>
          </a:prstGeom>
        </p:spPr>
      </p:pic>
      <p:sp>
        <p:nvSpPr>
          <p:cNvPr id="6" name="오른쪽 화살표 5"/>
          <p:cNvSpPr/>
          <p:nvPr/>
        </p:nvSpPr>
        <p:spPr>
          <a:xfrm>
            <a:off x="3648544" y="1937547"/>
            <a:ext cx="950616" cy="416122"/>
          </a:xfrm>
          <a:prstGeom prst="rightArrow">
            <a:avLst/>
          </a:prstGeom>
          <a:solidFill>
            <a:srgbClr val="FF0000"/>
          </a:solidFill>
          <a:ln w="12700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맑은 고딕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095" y="3320028"/>
            <a:ext cx="2562225" cy="2390775"/>
          </a:xfrm>
          <a:prstGeom prst="rect">
            <a:avLst/>
          </a:prstGeom>
        </p:spPr>
      </p:pic>
      <p:sp>
        <p:nvSpPr>
          <p:cNvPr id="8" name="오른쪽 화살표 7"/>
          <p:cNvSpPr/>
          <p:nvPr/>
        </p:nvSpPr>
        <p:spPr>
          <a:xfrm rot="18717233">
            <a:off x="2615063" y="3010773"/>
            <a:ext cx="2187637" cy="416122"/>
          </a:xfrm>
          <a:prstGeom prst="rightArrow">
            <a:avLst/>
          </a:prstGeom>
          <a:solidFill>
            <a:srgbClr val="FF0000"/>
          </a:solidFill>
          <a:ln w="12700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맑은 고딕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90855" y="1348635"/>
            <a:ext cx="3228975" cy="3200400"/>
          </a:xfrm>
          <a:prstGeom prst="rect">
            <a:avLst/>
          </a:prstGeom>
        </p:spPr>
      </p:pic>
      <p:sp>
        <p:nvSpPr>
          <p:cNvPr id="10" name="오른쪽 화살표 9"/>
          <p:cNvSpPr/>
          <p:nvPr/>
        </p:nvSpPr>
        <p:spPr>
          <a:xfrm rot="10800000">
            <a:off x="7915741" y="3111967"/>
            <a:ext cx="950616" cy="416122"/>
          </a:xfrm>
          <a:prstGeom prst="rightArrow">
            <a:avLst/>
          </a:prstGeom>
          <a:solidFill>
            <a:srgbClr val="FF0000"/>
          </a:solidFill>
          <a:ln w="12700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525174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8" name="그림 3"/>
          <p:cNvPicPr/>
          <p:nvPr/>
        </p:nvPicPr>
        <p:blipFill>
          <a:blip r:embed="rId2"/>
          <a:stretch/>
        </p:blipFill>
        <p:spPr>
          <a:xfrm>
            <a:off x="2160" y="0"/>
            <a:ext cx="12186720" cy="6857280"/>
          </a:xfrm>
          <a:prstGeom prst="rect">
            <a:avLst/>
          </a:prstGeom>
          <a:ln>
            <a:noFill/>
          </a:ln>
        </p:spPr>
      </p:pic>
      <p:sp>
        <p:nvSpPr>
          <p:cNvPr id="829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latin typeface="맑은 고딕"/>
              </a:rPr>
              <a:t>6. </a:t>
            </a:r>
            <a:r>
              <a:rPr lang="en-US" altLang="ko-KR" sz="4400" spc="-1" dirty="0" err="1">
                <a:solidFill>
                  <a:srgbClr val="000000"/>
                </a:solidFill>
                <a:latin typeface="맑은 고딕"/>
              </a:rPr>
              <a:t>화면</a:t>
            </a:r>
            <a:r>
              <a:rPr lang="en-US" altLang="ko-KR" sz="4400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altLang="ko-KR" sz="4400" spc="-1" dirty="0" err="1">
                <a:solidFill>
                  <a:srgbClr val="000000"/>
                </a:solidFill>
                <a:latin typeface="맑은 고딕"/>
              </a:rPr>
              <a:t>구현</a:t>
            </a:r>
            <a:r>
              <a:rPr lang="en-US" altLang="ko-KR" sz="4400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altLang="ko-KR" sz="4400" spc="-1" dirty="0" err="1">
                <a:solidFill>
                  <a:srgbClr val="000000"/>
                </a:solidFill>
                <a:latin typeface="맑은 고딕"/>
              </a:rPr>
              <a:t>현황</a:t>
            </a:r>
            <a:r>
              <a:rPr lang="en-US" altLang="ko-KR" sz="4400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ko-KR" altLang="en-US" sz="4400" spc="-1" dirty="0">
                <a:solidFill>
                  <a:srgbClr val="000000"/>
                </a:solidFill>
                <a:latin typeface="맑은 고딕"/>
              </a:rPr>
              <a:t>및 </a:t>
            </a:r>
            <a:r>
              <a:rPr lang="en-US" altLang="ko-KR" sz="4400" spc="-1" dirty="0">
                <a:solidFill>
                  <a:srgbClr val="000000"/>
                </a:solidFill>
                <a:latin typeface="맑은 고딕"/>
              </a:rPr>
              <a:t>SQL </a:t>
            </a:r>
            <a:r>
              <a:rPr lang="ko-KR" altLang="en-US" sz="4400" spc="-1" dirty="0">
                <a:solidFill>
                  <a:srgbClr val="000000"/>
                </a:solidFill>
                <a:latin typeface="맑은 고딕"/>
              </a:rPr>
              <a:t>작성 소개</a:t>
            </a:r>
            <a:endParaRPr lang="en-US" sz="4400" b="0" strike="noStrike" spc="-1" dirty="0">
              <a:latin typeface="Noto Sans CJK JP"/>
            </a:endParaRPr>
          </a:p>
        </p:txBody>
      </p:sp>
      <p:sp>
        <p:nvSpPr>
          <p:cNvPr id="830" name="CustomShape 2"/>
          <p:cNvSpPr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이형준</a:t>
            </a:r>
            <a:endParaRPr lang="en-US" sz="2800" b="0" strike="noStrike" spc="-1" dirty="0">
              <a:latin typeface="Noto Sans CJK JP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2800" b="0" strike="noStrike" spc="-1" dirty="0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User_프로젝트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등록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–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투자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펀딩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,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리워드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펀딩</a:t>
            </a:r>
            <a:endParaRPr lang="en-US" sz="2800" b="0" strike="noStrike" spc="-1" dirty="0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User_등록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프로젝트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수정</a:t>
            </a:r>
            <a:endParaRPr lang="en-US" sz="2800" b="0" strike="noStrike" spc="-1" dirty="0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Admin_등록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신청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프로젝트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검토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및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승인</a:t>
            </a:r>
            <a:endParaRPr lang="en-US" sz="2800" b="0" strike="noStrike" spc="-1" dirty="0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Admin_카테고리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 smtClean="0">
                <a:solidFill>
                  <a:srgbClr val="000000"/>
                </a:solidFill>
                <a:latin typeface="맑은 고딕"/>
              </a:rPr>
              <a:t>관리</a:t>
            </a:r>
            <a:endParaRPr lang="en-US" sz="2800" b="0" strike="noStrike" spc="-1" dirty="0" smtClean="0">
              <a:solidFill>
                <a:srgbClr val="000000"/>
              </a:solidFill>
              <a:latin typeface="맑은 고딕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endParaRPr lang="en-US" sz="2800" spc="-1" dirty="0">
              <a:solidFill>
                <a:srgbClr val="000000"/>
              </a:solidFill>
              <a:latin typeface="맑은 고딕"/>
            </a:endParaRPr>
          </a:p>
          <a:p>
            <a:pPr marL="685800" lvl="1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ko-KR" altLang="en-US" sz="2800" spc="-1" dirty="0" smtClean="0">
                <a:solidFill>
                  <a:srgbClr val="000000"/>
                </a:solidFill>
                <a:latin typeface="맑은 고딕"/>
              </a:rPr>
              <a:t>형준씨의 쾌유를 기원합니다</a:t>
            </a:r>
            <a:endParaRPr lang="en-US" sz="2800" b="0" strike="noStrike" spc="-1" dirty="0">
              <a:latin typeface="Noto Sans CJK JP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286933" y="5991494"/>
            <a:ext cx="878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hlinkClick r:id="rId3"/>
              </a:rPr>
              <a:t>https://ezenteam2.github.io/EzenCrowdFunding/gr2_ysh/user/index02.html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7" name="그림 3"/>
          <p:cNvPicPr/>
          <p:nvPr/>
        </p:nvPicPr>
        <p:blipFill>
          <a:blip r:embed="rId2"/>
          <a:stretch/>
        </p:blipFill>
        <p:spPr>
          <a:xfrm>
            <a:off x="2160" y="0"/>
            <a:ext cx="12186720" cy="6857280"/>
          </a:xfrm>
          <a:prstGeom prst="rect">
            <a:avLst/>
          </a:prstGeom>
          <a:ln>
            <a:noFill/>
          </a:ln>
        </p:spPr>
      </p:pic>
      <p:sp>
        <p:nvSpPr>
          <p:cNvPr id="958" name="CustomShape 1"/>
          <p:cNvSpPr/>
          <p:nvPr/>
        </p:nvSpPr>
        <p:spPr>
          <a:xfrm>
            <a:off x="1027800" y="2763000"/>
            <a:ext cx="49852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90000"/>
              </a:lnSpc>
            </a:pPr>
            <a:r>
              <a:rPr lang="en-US" sz="10000" b="0" strike="noStrike" spc="-1">
                <a:solidFill>
                  <a:srgbClr val="000000"/>
                </a:solidFill>
                <a:latin typeface="맑은 고딕"/>
              </a:rPr>
              <a:t>THANK</a:t>
            </a:r>
            <a:r>
              <a:t/>
            </a:r>
            <a:br/>
            <a:r>
              <a:rPr lang="en-US" sz="10000" b="0" strike="noStrike" spc="-1">
                <a:solidFill>
                  <a:srgbClr val="000000"/>
                </a:solidFill>
                <a:latin typeface="맑은 고딕"/>
              </a:rPr>
              <a:t>YOU!</a:t>
            </a:r>
            <a:endParaRPr lang="en-US" sz="10000" b="0" strike="noStrike" spc="-1">
              <a:latin typeface="Noto Sans CJK JP"/>
            </a:endParaRPr>
          </a:p>
        </p:txBody>
      </p:sp>
      <p:pic>
        <p:nvPicPr>
          <p:cNvPr id="959" name="Picture 2"/>
          <p:cNvPicPr/>
          <p:nvPr/>
        </p:nvPicPr>
        <p:blipFill>
          <a:blip r:embed="rId3"/>
          <a:stretch/>
        </p:blipFill>
        <p:spPr>
          <a:xfrm>
            <a:off x="6369840" y="2450160"/>
            <a:ext cx="4379760" cy="3610800"/>
          </a:xfrm>
          <a:prstGeom prst="rect">
            <a:avLst/>
          </a:prstGeom>
          <a:ln>
            <a:noFill/>
          </a:ln>
        </p:spPr>
      </p:pic>
      <p:pic>
        <p:nvPicPr>
          <p:cNvPr id="960" name="그림 6"/>
          <p:cNvPicPr/>
          <p:nvPr/>
        </p:nvPicPr>
        <p:blipFill>
          <a:blip r:embed="rId4"/>
          <a:stretch/>
        </p:blipFill>
        <p:spPr>
          <a:xfrm>
            <a:off x="7717680" y="667080"/>
            <a:ext cx="1684080" cy="16840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그림 3"/>
          <p:cNvPicPr/>
          <p:nvPr/>
        </p:nvPicPr>
        <p:blipFill>
          <a:blip r:embed="rId2"/>
          <a:stretch/>
        </p:blipFill>
        <p:spPr>
          <a:xfrm>
            <a:off x="2160" y="0"/>
            <a:ext cx="12186720" cy="6857280"/>
          </a:xfrm>
          <a:prstGeom prst="rect">
            <a:avLst/>
          </a:prstGeom>
          <a:ln>
            <a:noFill/>
          </a:ln>
        </p:spPr>
      </p:pic>
      <p:sp>
        <p:nvSpPr>
          <p:cNvPr id="174" name="CustomShape 1"/>
          <p:cNvSpPr/>
          <p:nvPr/>
        </p:nvSpPr>
        <p:spPr>
          <a:xfrm>
            <a:off x="838080" y="162000"/>
            <a:ext cx="10514880" cy="886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맑은 고딕"/>
              </a:rPr>
              <a:t>3. 요구 사항 분석</a:t>
            </a:r>
            <a:endParaRPr lang="en-US" sz="4400" b="0" strike="noStrike" spc="-1">
              <a:latin typeface="Noto Sans CJK JP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922" y="1048680"/>
            <a:ext cx="10234612" cy="56095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581</TotalTime>
  <Words>2125</Words>
  <Application>Microsoft Office PowerPoint</Application>
  <PresentationFormat>와이드스크린</PresentationFormat>
  <Paragraphs>836</Paragraphs>
  <Slides>82</Slides>
  <Notes>35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82</vt:i4>
      </vt:variant>
    </vt:vector>
  </HeadingPairs>
  <TitlesOfParts>
    <vt:vector size="92" baseType="lpstr">
      <vt:lpstr>DejaVu Sans</vt:lpstr>
      <vt:lpstr>Noto Sans CJK JP</vt:lpstr>
      <vt:lpstr>나눔고딕</vt:lpstr>
      <vt:lpstr>Malgun Gothic</vt:lpstr>
      <vt:lpstr>Malgun Gothic</vt:lpstr>
      <vt:lpstr>Arial</vt:lpstr>
      <vt:lpstr>Symbol</vt:lpstr>
      <vt:lpstr>Wingdings</vt:lpstr>
      <vt:lpstr>Office Theme</vt:lpstr>
      <vt:lpstr>Office Theme</vt:lpstr>
      <vt:lpstr>CROWD FUNDING</vt:lpstr>
      <vt:lpstr>PowerPoint 프레젠테이션</vt:lpstr>
      <vt:lpstr>PowerPoint 프레젠테이션</vt:lpstr>
      <vt:lpstr>1. 주제 선정 이유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4. 주요 기능 소개</vt:lpstr>
      <vt:lpstr>PowerPoint 프레젠테이션</vt:lpstr>
      <vt:lpstr>PowerPoint 프레젠테이션</vt:lpstr>
      <vt:lpstr>피드백 및 개선사항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EZEN FUN딩</dc:title>
  <dc:subject/>
  <dc:creator>현태찌잉</dc:creator>
  <dc:description/>
  <cp:lastModifiedBy>508-10</cp:lastModifiedBy>
  <cp:revision>86</cp:revision>
  <dcterms:created xsi:type="dcterms:W3CDTF">2020-02-04T14:16:01Z</dcterms:created>
  <dcterms:modified xsi:type="dcterms:W3CDTF">2020-02-25T06:07:04Z</dcterms:modified>
  <dc:language>ko-KR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119</vt:i4>
  </property>
  <property fmtid="{D5CDD505-2E9C-101B-9397-08002B2CF9AE}" pid="8" name="PresentationFormat">
    <vt:lpwstr>사용자 지정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196</vt:i4>
  </property>
</Properties>
</file>